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9" r:id="rId2"/>
    <p:sldId id="260" r:id="rId3"/>
    <p:sldId id="261" r:id="rId4"/>
    <p:sldId id="262" r:id="rId5"/>
    <p:sldId id="263" r:id="rId6"/>
    <p:sldId id="264" r:id="rId7"/>
    <p:sldId id="265" r:id="rId8"/>
    <p:sldId id="266" r:id="rId9"/>
    <p:sldId id="258"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A164A"/>
    <a:srgbClr val="FF33CC"/>
    <a:srgbClr val="FF0066"/>
    <a:srgbClr val="FF3300"/>
    <a:srgbClr val="FF993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78" d="100"/>
          <a:sy n="78" d="100"/>
        </p:scale>
        <p:origin x="878"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604359-E610-F775-F3DF-BF6D2B019E3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D5E0108B-4EAD-A68D-4DA8-7C1160B7B2D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0E8F8187-AB51-14E4-257F-55332B28DAF7}"/>
              </a:ext>
            </a:extLst>
          </p:cNvPr>
          <p:cNvSpPr>
            <a:spLocks noGrp="1"/>
          </p:cNvSpPr>
          <p:nvPr>
            <p:ph type="dt" sz="half" idx="10"/>
          </p:nvPr>
        </p:nvSpPr>
        <p:spPr/>
        <p:txBody>
          <a:bodyPr/>
          <a:lstStyle/>
          <a:p>
            <a:fld id="{89A08AD1-6EE7-4A51-BB51-CB1BC3A8E4FA}" type="datetimeFigureOut">
              <a:rPr lang="en-IN" smtClean="0"/>
              <a:t>22-02-2025</a:t>
            </a:fld>
            <a:endParaRPr lang="en-IN"/>
          </a:p>
        </p:txBody>
      </p:sp>
      <p:sp>
        <p:nvSpPr>
          <p:cNvPr id="5" name="Footer Placeholder 4">
            <a:extLst>
              <a:ext uri="{FF2B5EF4-FFF2-40B4-BE49-F238E27FC236}">
                <a16:creationId xmlns:a16="http://schemas.microsoft.com/office/drawing/2014/main" id="{EAA03F18-229B-391D-5EB7-EAFA7771E01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F66FD0D-78DB-0C44-4691-DB4300C89579}"/>
              </a:ext>
            </a:extLst>
          </p:cNvPr>
          <p:cNvSpPr>
            <a:spLocks noGrp="1"/>
          </p:cNvSpPr>
          <p:nvPr>
            <p:ph type="sldNum" sz="quarter" idx="12"/>
          </p:nvPr>
        </p:nvSpPr>
        <p:spPr/>
        <p:txBody>
          <a:bodyPr/>
          <a:lstStyle/>
          <a:p>
            <a:fld id="{AB1D6FEE-A01C-448C-AF8B-F01C9155397B}" type="slidenum">
              <a:rPr lang="en-IN" smtClean="0"/>
              <a:t>‹#›</a:t>
            </a:fld>
            <a:endParaRPr lang="en-IN"/>
          </a:p>
        </p:txBody>
      </p:sp>
    </p:spTree>
    <p:extLst>
      <p:ext uri="{BB962C8B-B14F-4D97-AF65-F5344CB8AC3E}">
        <p14:creationId xmlns:p14="http://schemas.microsoft.com/office/powerpoint/2010/main" val="13234669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06D769-BEC6-E389-8667-B38F18266D9A}"/>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862D714D-A2CD-2C50-2435-1EA2D91F6D9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77002AA-F729-911B-DC3C-1B6D96C70321}"/>
              </a:ext>
            </a:extLst>
          </p:cNvPr>
          <p:cNvSpPr>
            <a:spLocks noGrp="1"/>
          </p:cNvSpPr>
          <p:nvPr>
            <p:ph type="dt" sz="half" idx="10"/>
          </p:nvPr>
        </p:nvSpPr>
        <p:spPr/>
        <p:txBody>
          <a:bodyPr/>
          <a:lstStyle/>
          <a:p>
            <a:fld id="{89A08AD1-6EE7-4A51-BB51-CB1BC3A8E4FA}" type="datetimeFigureOut">
              <a:rPr lang="en-IN" smtClean="0"/>
              <a:t>22-02-2025</a:t>
            </a:fld>
            <a:endParaRPr lang="en-IN"/>
          </a:p>
        </p:txBody>
      </p:sp>
      <p:sp>
        <p:nvSpPr>
          <p:cNvPr id="5" name="Footer Placeholder 4">
            <a:extLst>
              <a:ext uri="{FF2B5EF4-FFF2-40B4-BE49-F238E27FC236}">
                <a16:creationId xmlns:a16="http://schemas.microsoft.com/office/drawing/2014/main" id="{11965A3C-8C54-7DE8-79AB-0C9F1F5D0E3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9E09EB4-FA77-2CF7-CF7E-072AB6F1D575}"/>
              </a:ext>
            </a:extLst>
          </p:cNvPr>
          <p:cNvSpPr>
            <a:spLocks noGrp="1"/>
          </p:cNvSpPr>
          <p:nvPr>
            <p:ph type="sldNum" sz="quarter" idx="12"/>
          </p:nvPr>
        </p:nvSpPr>
        <p:spPr/>
        <p:txBody>
          <a:bodyPr/>
          <a:lstStyle/>
          <a:p>
            <a:fld id="{AB1D6FEE-A01C-448C-AF8B-F01C9155397B}" type="slidenum">
              <a:rPr lang="en-IN" smtClean="0"/>
              <a:t>‹#›</a:t>
            </a:fld>
            <a:endParaRPr lang="en-IN"/>
          </a:p>
        </p:txBody>
      </p:sp>
    </p:spTree>
    <p:extLst>
      <p:ext uri="{BB962C8B-B14F-4D97-AF65-F5344CB8AC3E}">
        <p14:creationId xmlns:p14="http://schemas.microsoft.com/office/powerpoint/2010/main" val="19481633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17D9F18-2545-3DAF-4934-6AE400B9C0F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042C09B-9860-B50D-290E-1B2DED728E9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46C977B-020A-1935-F614-1CD4E614B497}"/>
              </a:ext>
            </a:extLst>
          </p:cNvPr>
          <p:cNvSpPr>
            <a:spLocks noGrp="1"/>
          </p:cNvSpPr>
          <p:nvPr>
            <p:ph type="dt" sz="half" idx="10"/>
          </p:nvPr>
        </p:nvSpPr>
        <p:spPr/>
        <p:txBody>
          <a:bodyPr/>
          <a:lstStyle/>
          <a:p>
            <a:fld id="{89A08AD1-6EE7-4A51-BB51-CB1BC3A8E4FA}" type="datetimeFigureOut">
              <a:rPr lang="en-IN" smtClean="0"/>
              <a:t>22-02-2025</a:t>
            </a:fld>
            <a:endParaRPr lang="en-IN"/>
          </a:p>
        </p:txBody>
      </p:sp>
      <p:sp>
        <p:nvSpPr>
          <p:cNvPr id="5" name="Footer Placeholder 4">
            <a:extLst>
              <a:ext uri="{FF2B5EF4-FFF2-40B4-BE49-F238E27FC236}">
                <a16:creationId xmlns:a16="http://schemas.microsoft.com/office/drawing/2014/main" id="{45ED9EB4-7DBA-128A-0A28-9C6561E8110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1947A63-B96B-0100-6A8B-58333C5FCB76}"/>
              </a:ext>
            </a:extLst>
          </p:cNvPr>
          <p:cNvSpPr>
            <a:spLocks noGrp="1"/>
          </p:cNvSpPr>
          <p:nvPr>
            <p:ph type="sldNum" sz="quarter" idx="12"/>
          </p:nvPr>
        </p:nvSpPr>
        <p:spPr/>
        <p:txBody>
          <a:bodyPr/>
          <a:lstStyle/>
          <a:p>
            <a:fld id="{AB1D6FEE-A01C-448C-AF8B-F01C9155397B}" type="slidenum">
              <a:rPr lang="en-IN" smtClean="0"/>
              <a:t>‹#›</a:t>
            </a:fld>
            <a:endParaRPr lang="en-IN"/>
          </a:p>
        </p:txBody>
      </p:sp>
    </p:spTree>
    <p:extLst>
      <p:ext uri="{BB962C8B-B14F-4D97-AF65-F5344CB8AC3E}">
        <p14:creationId xmlns:p14="http://schemas.microsoft.com/office/powerpoint/2010/main" val="36972679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48FEE4-4BEB-1DAF-F326-35C60946BAF0}"/>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D3301852-2EB5-30B7-E123-7FDF0160270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6AA8897-51F6-3504-FD04-A1BF9CCE5685}"/>
              </a:ext>
            </a:extLst>
          </p:cNvPr>
          <p:cNvSpPr>
            <a:spLocks noGrp="1"/>
          </p:cNvSpPr>
          <p:nvPr>
            <p:ph type="dt" sz="half" idx="10"/>
          </p:nvPr>
        </p:nvSpPr>
        <p:spPr/>
        <p:txBody>
          <a:bodyPr/>
          <a:lstStyle/>
          <a:p>
            <a:fld id="{89A08AD1-6EE7-4A51-BB51-CB1BC3A8E4FA}" type="datetimeFigureOut">
              <a:rPr lang="en-IN" smtClean="0"/>
              <a:t>22-02-2025</a:t>
            </a:fld>
            <a:endParaRPr lang="en-IN"/>
          </a:p>
        </p:txBody>
      </p:sp>
      <p:sp>
        <p:nvSpPr>
          <p:cNvPr id="5" name="Footer Placeholder 4">
            <a:extLst>
              <a:ext uri="{FF2B5EF4-FFF2-40B4-BE49-F238E27FC236}">
                <a16:creationId xmlns:a16="http://schemas.microsoft.com/office/drawing/2014/main" id="{335AAA76-C09B-14DC-9E58-198CE7F1525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052C815-E3B1-F273-26D2-94D6CC3D63F0}"/>
              </a:ext>
            </a:extLst>
          </p:cNvPr>
          <p:cNvSpPr>
            <a:spLocks noGrp="1"/>
          </p:cNvSpPr>
          <p:nvPr>
            <p:ph type="sldNum" sz="quarter" idx="12"/>
          </p:nvPr>
        </p:nvSpPr>
        <p:spPr/>
        <p:txBody>
          <a:bodyPr/>
          <a:lstStyle/>
          <a:p>
            <a:fld id="{AB1D6FEE-A01C-448C-AF8B-F01C9155397B}" type="slidenum">
              <a:rPr lang="en-IN" smtClean="0"/>
              <a:t>‹#›</a:t>
            </a:fld>
            <a:endParaRPr lang="en-IN"/>
          </a:p>
        </p:txBody>
      </p:sp>
    </p:spTree>
    <p:extLst>
      <p:ext uri="{BB962C8B-B14F-4D97-AF65-F5344CB8AC3E}">
        <p14:creationId xmlns:p14="http://schemas.microsoft.com/office/powerpoint/2010/main" val="4690042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9E2BC1-C9BA-6E82-6C30-B364D4FE266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75BB362E-C7AE-E27E-DBAC-593A2AC89BC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80625F8-51C1-2F82-7F3B-1AEB3006FBCC}"/>
              </a:ext>
            </a:extLst>
          </p:cNvPr>
          <p:cNvSpPr>
            <a:spLocks noGrp="1"/>
          </p:cNvSpPr>
          <p:nvPr>
            <p:ph type="dt" sz="half" idx="10"/>
          </p:nvPr>
        </p:nvSpPr>
        <p:spPr/>
        <p:txBody>
          <a:bodyPr/>
          <a:lstStyle/>
          <a:p>
            <a:fld id="{89A08AD1-6EE7-4A51-BB51-CB1BC3A8E4FA}" type="datetimeFigureOut">
              <a:rPr lang="en-IN" smtClean="0"/>
              <a:t>22-02-2025</a:t>
            </a:fld>
            <a:endParaRPr lang="en-IN"/>
          </a:p>
        </p:txBody>
      </p:sp>
      <p:sp>
        <p:nvSpPr>
          <p:cNvPr id="5" name="Footer Placeholder 4">
            <a:extLst>
              <a:ext uri="{FF2B5EF4-FFF2-40B4-BE49-F238E27FC236}">
                <a16:creationId xmlns:a16="http://schemas.microsoft.com/office/drawing/2014/main" id="{B6AA46EB-38AE-377D-F05A-19244B1E245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4D6A7F6-55E0-6DFB-15E8-04D1DE5F067F}"/>
              </a:ext>
            </a:extLst>
          </p:cNvPr>
          <p:cNvSpPr>
            <a:spLocks noGrp="1"/>
          </p:cNvSpPr>
          <p:nvPr>
            <p:ph type="sldNum" sz="quarter" idx="12"/>
          </p:nvPr>
        </p:nvSpPr>
        <p:spPr/>
        <p:txBody>
          <a:bodyPr/>
          <a:lstStyle/>
          <a:p>
            <a:fld id="{AB1D6FEE-A01C-448C-AF8B-F01C9155397B}" type="slidenum">
              <a:rPr lang="en-IN" smtClean="0"/>
              <a:t>‹#›</a:t>
            </a:fld>
            <a:endParaRPr lang="en-IN"/>
          </a:p>
        </p:txBody>
      </p:sp>
    </p:spTree>
    <p:extLst>
      <p:ext uri="{BB962C8B-B14F-4D97-AF65-F5344CB8AC3E}">
        <p14:creationId xmlns:p14="http://schemas.microsoft.com/office/powerpoint/2010/main" val="13947433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E8D48D-2227-1EB2-7F3E-360E4FFDE0DA}"/>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444D4EA0-79C2-34E7-8CB7-F56D9DD1E04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D2B276B4-D46C-D024-14CF-365C4F32248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DBC978A3-420E-29F4-A334-C5D8C969DB28}"/>
              </a:ext>
            </a:extLst>
          </p:cNvPr>
          <p:cNvSpPr>
            <a:spLocks noGrp="1"/>
          </p:cNvSpPr>
          <p:nvPr>
            <p:ph type="dt" sz="half" idx="10"/>
          </p:nvPr>
        </p:nvSpPr>
        <p:spPr/>
        <p:txBody>
          <a:bodyPr/>
          <a:lstStyle/>
          <a:p>
            <a:fld id="{89A08AD1-6EE7-4A51-BB51-CB1BC3A8E4FA}" type="datetimeFigureOut">
              <a:rPr lang="en-IN" smtClean="0"/>
              <a:t>22-02-2025</a:t>
            </a:fld>
            <a:endParaRPr lang="en-IN"/>
          </a:p>
        </p:txBody>
      </p:sp>
      <p:sp>
        <p:nvSpPr>
          <p:cNvPr id="6" name="Footer Placeholder 5">
            <a:extLst>
              <a:ext uri="{FF2B5EF4-FFF2-40B4-BE49-F238E27FC236}">
                <a16:creationId xmlns:a16="http://schemas.microsoft.com/office/drawing/2014/main" id="{FB34F5DD-42A3-C623-639A-6219A402A81B}"/>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938F65B-72DF-1E7D-CD31-4E209D63A668}"/>
              </a:ext>
            </a:extLst>
          </p:cNvPr>
          <p:cNvSpPr>
            <a:spLocks noGrp="1"/>
          </p:cNvSpPr>
          <p:nvPr>
            <p:ph type="sldNum" sz="quarter" idx="12"/>
          </p:nvPr>
        </p:nvSpPr>
        <p:spPr/>
        <p:txBody>
          <a:bodyPr/>
          <a:lstStyle/>
          <a:p>
            <a:fld id="{AB1D6FEE-A01C-448C-AF8B-F01C9155397B}" type="slidenum">
              <a:rPr lang="en-IN" smtClean="0"/>
              <a:t>‹#›</a:t>
            </a:fld>
            <a:endParaRPr lang="en-IN"/>
          </a:p>
        </p:txBody>
      </p:sp>
    </p:spTree>
    <p:extLst>
      <p:ext uri="{BB962C8B-B14F-4D97-AF65-F5344CB8AC3E}">
        <p14:creationId xmlns:p14="http://schemas.microsoft.com/office/powerpoint/2010/main" val="6343475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2264AF-E266-C773-F697-54202FBA77E6}"/>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0996C417-B6A2-B683-DA99-A0A649D4F7D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B19454B-B03B-483B-3D3D-C9E281045A8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B1C7D8FA-753F-1628-19B5-F769B80A7CC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A001F30-9CB3-98AC-C131-70BD94CBBA4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53CAE8B3-90D3-8A8E-95C7-369E049A6130}"/>
              </a:ext>
            </a:extLst>
          </p:cNvPr>
          <p:cNvSpPr>
            <a:spLocks noGrp="1"/>
          </p:cNvSpPr>
          <p:nvPr>
            <p:ph type="dt" sz="half" idx="10"/>
          </p:nvPr>
        </p:nvSpPr>
        <p:spPr/>
        <p:txBody>
          <a:bodyPr/>
          <a:lstStyle/>
          <a:p>
            <a:fld id="{89A08AD1-6EE7-4A51-BB51-CB1BC3A8E4FA}" type="datetimeFigureOut">
              <a:rPr lang="en-IN" smtClean="0"/>
              <a:t>22-02-2025</a:t>
            </a:fld>
            <a:endParaRPr lang="en-IN"/>
          </a:p>
        </p:txBody>
      </p:sp>
      <p:sp>
        <p:nvSpPr>
          <p:cNvPr id="8" name="Footer Placeholder 7">
            <a:extLst>
              <a:ext uri="{FF2B5EF4-FFF2-40B4-BE49-F238E27FC236}">
                <a16:creationId xmlns:a16="http://schemas.microsoft.com/office/drawing/2014/main" id="{F67366E1-7E8A-B6E1-D0B8-7C89731B7345}"/>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31B1FF83-FFFF-A684-70CF-223E3C621478}"/>
              </a:ext>
            </a:extLst>
          </p:cNvPr>
          <p:cNvSpPr>
            <a:spLocks noGrp="1"/>
          </p:cNvSpPr>
          <p:nvPr>
            <p:ph type="sldNum" sz="quarter" idx="12"/>
          </p:nvPr>
        </p:nvSpPr>
        <p:spPr/>
        <p:txBody>
          <a:bodyPr/>
          <a:lstStyle/>
          <a:p>
            <a:fld id="{AB1D6FEE-A01C-448C-AF8B-F01C9155397B}" type="slidenum">
              <a:rPr lang="en-IN" smtClean="0"/>
              <a:t>‹#›</a:t>
            </a:fld>
            <a:endParaRPr lang="en-IN"/>
          </a:p>
        </p:txBody>
      </p:sp>
    </p:spTree>
    <p:extLst>
      <p:ext uri="{BB962C8B-B14F-4D97-AF65-F5344CB8AC3E}">
        <p14:creationId xmlns:p14="http://schemas.microsoft.com/office/powerpoint/2010/main" val="12034283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12D04D-A7C8-4867-1AAE-31E57D904B86}"/>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912A1C44-39D2-B946-6E62-96D350F1F913}"/>
              </a:ext>
            </a:extLst>
          </p:cNvPr>
          <p:cNvSpPr>
            <a:spLocks noGrp="1"/>
          </p:cNvSpPr>
          <p:nvPr>
            <p:ph type="dt" sz="half" idx="10"/>
          </p:nvPr>
        </p:nvSpPr>
        <p:spPr/>
        <p:txBody>
          <a:bodyPr/>
          <a:lstStyle/>
          <a:p>
            <a:fld id="{89A08AD1-6EE7-4A51-BB51-CB1BC3A8E4FA}" type="datetimeFigureOut">
              <a:rPr lang="en-IN" smtClean="0"/>
              <a:t>22-02-2025</a:t>
            </a:fld>
            <a:endParaRPr lang="en-IN"/>
          </a:p>
        </p:txBody>
      </p:sp>
      <p:sp>
        <p:nvSpPr>
          <p:cNvPr id="4" name="Footer Placeholder 3">
            <a:extLst>
              <a:ext uri="{FF2B5EF4-FFF2-40B4-BE49-F238E27FC236}">
                <a16:creationId xmlns:a16="http://schemas.microsoft.com/office/drawing/2014/main" id="{FB104168-3C5D-7931-79F0-274EF4454CCB}"/>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BAAF26CB-4D70-6E41-DDAE-37B29841535F}"/>
              </a:ext>
            </a:extLst>
          </p:cNvPr>
          <p:cNvSpPr>
            <a:spLocks noGrp="1"/>
          </p:cNvSpPr>
          <p:nvPr>
            <p:ph type="sldNum" sz="quarter" idx="12"/>
          </p:nvPr>
        </p:nvSpPr>
        <p:spPr/>
        <p:txBody>
          <a:bodyPr/>
          <a:lstStyle/>
          <a:p>
            <a:fld id="{AB1D6FEE-A01C-448C-AF8B-F01C9155397B}" type="slidenum">
              <a:rPr lang="en-IN" smtClean="0"/>
              <a:t>‹#›</a:t>
            </a:fld>
            <a:endParaRPr lang="en-IN"/>
          </a:p>
        </p:txBody>
      </p:sp>
    </p:spTree>
    <p:extLst>
      <p:ext uri="{BB962C8B-B14F-4D97-AF65-F5344CB8AC3E}">
        <p14:creationId xmlns:p14="http://schemas.microsoft.com/office/powerpoint/2010/main" val="3929640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8289E93-FFF2-2164-B502-BA5D0A082061}"/>
              </a:ext>
            </a:extLst>
          </p:cNvPr>
          <p:cNvSpPr>
            <a:spLocks noGrp="1"/>
          </p:cNvSpPr>
          <p:nvPr>
            <p:ph type="dt" sz="half" idx="10"/>
          </p:nvPr>
        </p:nvSpPr>
        <p:spPr/>
        <p:txBody>
          <a:bodyPr/>
          <a:lstStyle/>
          <a:p>
            <a:fld id="{89A08AD1-6EE7-4A51-BB51-CB1BC3A8E4FA}" type="datetimeFigureOut">
              <a:rPr lang="en-IN" smtClean="0"/>
              <a:t>22-02-2025</a:t>
            </a:fld>
            <a:endParaRPr lang="en-IN"/>
          </a:p>
        </p:txBody>
      </p:sp>
      <p:sp>
        <p:nvSpPr>
          <p:cNvPr id="3" name="Footer Placeholder 2">
            <a:extLst>
              <a:ext uri="{FF2B5EF4-FFF2-40B4-BE49-F238E27FC236}">
                <a16:creationId xmlns:a16="http://schemas.microsoft.com/office/drawing/2014/main" id="{B370C2D7-D8EE-18B8-9D06-B776A234EBFE}"/>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AEB51603-B512-F3AD-0E79-A39DA354E47C}"/>
              </a:ext>
            </a:extLst>
          </p:cNvPr>
          <p:cNvSpPr>
            <a:spLocks noGrp="1"/>
          </p:cNvSpPr>
          <p:nvPr>
            <p:ph type="sldNum" sz="quarter" idx="12"/>
          </p:nvPr>
        </p:nvSpPr>
        <p:spPr/>
        <p:txBody>
          <a:bodyPr/>
          <a:lstStyle/>
          <a:p>
            <a:fld id="{AB1D6FEE-A01C-448C-AF8B-F01C9155397B}" type="slidenum">
              <a:rPr lang="en-IN" smtClean="0"/>
              <a:t>‹#›</a:t>
            </a:fld>
            <a:endParaRPr lang="en-IN"/>
          </a:p>
        </p:txBody>
      </p:sp>
    </p:spTree>
    <p:extLst>
      <p:ext uri="{BB962C8B-B14F-4D97-AF65-F5344CB8AC3E}">
        <p14:creationId xmlns:p14="http://schemas.microsoft.com/office/powerpoint/2010/main" val="4870020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8AA286-64FF-6CA4-1C18-83B7504E68A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E1AD4E2E-1F3E-BC9F-D49D-774A5FF7352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216560D0-5EEE-AE27-BDDA-1385ED89CE6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1C17F37-5118-3DE4-1213-80D8CC43B67B}"/>
              </a:ext>
            </a:extLst>
          </p:cNvPr>
          <p:cNvSpPr>
            <a:spLocks noGrp="1"/>
          </p:cNvSpPr>
          <p:nvPr>
            <p:ph type="dt" sz="half" idx="10"/>
          </p:nvPr>
        </p:nvSpPr>
        <p:spPr/>
        <p:txBody>
          <a:bodyPr/>
          <a:lstStyle/>
          <a:p>
            <a:fld id="{89A08AD1-6EE7-4A51-BB51-CB1BC3A8E4FA}" type="datetimeFigureOut">
              <a:rPr lang="en-IN" smtClean="0"/>
              <a:t>22-02-2025</a:t>
            </a:fld>
            <a:endParaRPr lang="en-IN"/>
          </a:p>
        </p:txBody>
      </p:sp>
      <p:sp>
        <p:nvSpPr>
          <p:cNvPr id="6" name="Footer Placeholder 5">
            <a:extLst>
              <a:ext uri="{FF2B5EF4-FFF2-40B4-BE49-F238E27FC236}">
                <a16:creationId xmlns:a16="http://schemas.microsoft.com/office/drawing/2014/main" id="{CA2E301E-981D-9553-BD9F-9116E6CDBD5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987ED9A-9DCA-EABB-5214-84F14FDBC927}"/>
              </a:ext>
            </a:extLst>
          </p:cNvPr>
          <p:cNvSpPr>
            <a:spLocks noGrp="1"/>
          </p:cNvSpPr>
          <p:nvPr>
            <p:ph type="sldNum" sz="quarter" idx="12"/>
          </p:nvPr>
        </p:nvSpPr>
        <p:spPr/>
        <p:txBody>
          <a:bodyPr/>
          <a:lstStyle/>
          <a:p>
            <a:fld id="{AB1D6FEE-A01C-448C-AF8B-F01C9155397B}" type="slidenum">
              <a:rPr lang="en-IN" smtClean="0"/>
              <a:t>‹#›</a:t>
            </a:fld>
            <a:endParaRPr lang="en-IN"/>
          </a:p>
        </p:txBody>
      </p:sp>
    </p:spTree>
    <p:extLst>
      <p:ext uri="{BB962C8B-B14F-4D97-AF65-F5344CB8AC3E}">
        <p14:creationId xmlns:p14="http://schemas.microsoft.com/office/powerpoint/2010/main" val="23007538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CC89CA-D8B2-B69A-4608-F25E7D14E89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6EBFAE1F-C60A-5B31-7AB8-75C9B4849D4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C2E859FF-E4AA-757F-BAD3-5D9120248DE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53810CE-04C6-7D38-40BC-5F0917EF36C4}"/>
              </a:ext>
            </a:extLst>
          </p:cNvPr>
          <p:cNvSpPr>
            <a:spLocks noGrp="1"/>
          </p:cNvSpPr>
          <p:nvPr>
            <p:ph type="dt" sz="half" idx="10"/>
          </p:nvPr>
        </p:nvSpPr>
        <p:spPr/>
        <p:txBody>
          <a:bodyPr/>
          <a:lstStyle/>
          <a:p>
            <a:fld id="{89A08AD1-6EE7-4A51-BB51-CB1BC3A8E4FA}" type="datetimeFigureOut">
              <a:rPr lang="en-IN" smtClean="0"/>
              <a:t>22-02-2025</a:t>
            </a:fld>
            <a:endParaRPr lang="en-IN"/>
          </a:p>
        </p:txBody>
      </p:sp>
      <p:sp>
        <p:nvSpPr>
          <p:cNvPr id="6" name="Footer Placeholder 5">
            <a:extLst>
              <a:ext uri="{FF2B5EF4-FFF2-40B4-BE49-F238E27FC236}">
                <a16:creationId xmlns:a16="http://schemas.microsoft.com/office/drawing/2014/main" id="{0EAF9D93-8F91-40D5-C1FD-2F959D1FAD0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BD153F3-FB26-D5CE-6943-B138B0FC5B8E}"/>
              </a:ext>
            </a:extLst>
          </p:cNvPr>
          <p:cNvSpPr>
            <a:spLocks noGrp="1"/>
          </p:cNvSpPr>
          <p:nvPr>
            <p:ph type="sldNum" sz="quarter" idx="12"/>
          </p:nvPr>
        </p:nvSpPr>
        <p:spPr/>
        <p:txBody>
          <a:bodyPr/>
          <a:lstStyle/>
          <a:p>
            <a:fld id="{AB1D6FEE-A01C-448C-AF8B-F01C9155397B}" type="slidenum">
              <a:rPr lang="en-IN" smtClean="0"/>
              <a:t>‹#›</a:t>
            </a:fld>
            <a:endParaRPr lang="en-IN"/>
          </a:p>
        </p:txBody>
      </p:sp>
    </p:spTree>
    <p:extLst>
      <p:ext uri="{BB962C8B-B14F-4D97-AF65-F5344CB8AC3E}">
        <p14:creationId xmlns:p14="http://schemas.microsoft.com/office/powerpoint/2010/main" val="31334970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5261B92-9E91-5E20-B84D-FC2ABD35134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F890612E-BC89-ECB2-BC22-F31737BA349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A86CC86-CD65-8F1B-6C98-98BBB2A49BD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9A08AD1-6EE7-4A51-BB51-CB1BC3A8E4FA}" type="datetimeFigureOut">
              <a:rPr lang="en-IN" smtClean="0"/>
              <a:t>22-02-2025</a:t>
            </a:fld>
            <a:endParaRPr lang="en-IN"/>
          </a:p>
        </p:txBody>
      </p:sp>
      <p:sp>
        <p:nvSpPr>
          <p:cNvPr id="5" name="Footer Placeholder 4">
            <a:extLst>
              <a:ext uri="{FF2B5EF4-FFF2-40B4-BE49-F238E27FC236}">
                <a16:creationId xmlns:a16="http://schemas.microsoft.com/office/drawing/2014/main" id="{E5BFE6E1-373A-4F2E-B27D-B6FF47BCBBE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2CC5E437-B9B1-C1A5-A653-FCF812CD59A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1D6FEE-A01C-448C-AF8B-F01C9155397B}" type="slidenum">
              <a:rPr lang="en-IN" smtClean="0"/>
              <a:t>‹#›</a:t>
            </a:fld>
            <a:endParaRPr lang="en-IN"/>
          </a:p>
        </p:txBody>
      </p:sp>
    </p:spTree>
    <p:extLst>
      <p:ext uri="{BB962C8B-B14F-4D97-AF65-F5344CB8AC3E}">
        <p14:creationId xmlns:p14="http://schemas.microsoft.com/office/powerpoint/2010/main" val="3238476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3BB4E4-474E-EDB0-6795-BD3B8519EAED}"/>
            </a:ext>
          </a:extLst>
        </p:cNvPr>
        <p:cNvGrpSpPr/>
        <p:nvPr/>
      </p:nvGrpSpPr>
      <p:grpSpPr>
        <a:xfrm>
          <a:off x="0" y="0"/>
          <a:ext cx="0" cy="0"/>
          <a:chOff x="0" y="0"/>
          <a:chExt cx="0" cy="0"/>
        </a:xfrm>
      </p:grpSpPr>
      <p:pic>
        <p:nvPicPr>
          <p:cNvPr id="1026" name="Picture 2" descr="Futuristic Blue Human Digital Circuit Microchip Stock Vector (Royalty ...">
            <a:extLst>
              <a:ext uri="{FF2B5EF4-FFF2-40B4-BE49-F238E27FC236}">
                <a16:creationId xmlns:a16="http://schemas.microsoft.com/office/drawing/2014/main" id="{5D4FDD90-E85E-9196-6CCE-2BAF888B6F8D}"/>
              </a:ext>
            </a:extLst>
          </p:cNvPr>
          <p:cNvPicPr>
            <a:picLocks noChangeAspect="1" noChangeArrowheads="1"/>
          </p:cNvPicPr>
          <p:nvPr/>
        </p:nvPicPr>
        <p:blipFill>
          <a:blip r:embed="rId2">
            <a:alphaModFix/>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A349ADDB-EE01-1394-F7DD-9D8D250CCA79}"/>
              </a:ext>
            </a:extLst>
          </p:cNvPr>
          <p:cNvSpPr txBox="1"/>
          <p:nvPr/>
        </p:nvSpPr>
        <p:spPr>
          <a:xfrm>
            <a:off x="-176981" y="1185506"/>
            <a:ext cx="4935794" cy="1200329"/>
          </a:xfrm>
          <a:prstGeom prst="rect">
            <a:avLst/>
          </a:prstGeom>
          <a:noFill/>
        </p:spPr>
        <p:txBody>
          <a:bodyPr wrap="square" rtlCol="0">
            <a:spAutoFit/>
          </a:bodyPr>
          <a:lstStyle/>
          <a:p>
            <a:pPr algn="ctr"/>
            <a:r>
              <a:rPr lang="en-IN" sz="3600" dirty="0">
                <a:solidFill>
                  <a:schemeClr val="bg1"/>
                </a:solidFill>
                <a:latin typeface="Aller" panose="02000803040000020004" pitchFamily="2" charset="0"/>
              </a:rPr>
              <a:t>TEXT TO VIDEO CONVERTER USING AI</a:t>
            </a:r>
          </a:p>
        </p:txBody>
      </p:sp>
      <p:sp>
        <p:nvSpPr>
          <p:cNvPr id="3" name="TextBox 2">
            <a:extLst>
              <a:ext uri="{FF2B5EF4-FFF2-40B4-BE49-F238E27FC236}">
                <a16:creationId xmlns:a16="http://schemas.microsoft.com/office/drawing/2014/main" id="{E7C6F5B8-D4BB-9A1F-6CFC-24447728DADA}"/>
              </a:ext>
            </a:extLst>
          </p:cNvPr>
          <p:cNvSpPr txBox="1"/>
          <p:nvPr/>
        </p:nvSpPr>
        <p:spPr>
          <a:xfrm>
            <a:off x="-530941" y="2644962"/>
            <a:ext cx="5466735" cy="523220"/>
          </a:xfrm>
          <a:prstGeom prst="rect">
            <a:avLst/>
          </a:prstGeom>
          <a:noFill/>
        </p:spPr>
        <p:txBody>
          <a:bodyPr wrap="square" rtlCol="0">
            <a:spAutoFit/>
          </a:bodyPr>
          <a:lstStyle/>
          <a:p>
            <a:pPr algn="ctr"/>
            <a:r>
              <a:rPr lang="en-IN" sz="2800" dirty="0">
                <a:solidFill>
                  <a:schemeClr val="accent5">
                    <a:lumMod val="40000"/>
                    <a:lumOff val="60000"/>
                  </a:schemeClr>
                </a:solidFill>
                <a:latin typeface="Aharoni" panose="02010803020104030203" pitchFamily="2" charset="-79"/>
                <a:cs typeface="Aharoni" panose="02010803020104030203" pitchFamily="2" charset="-79"/>
              </a:rPr>
              <a:t>TEAM NAME :TECH_GIRLS</a:t>
            </a:r>
          </a:p>
        </p:txBody>
      </p:sp>
      <p:sp>
        <p:nvSpPr>
          <p:cNvPr id="4" name="TextBox 3">
            <a:extLst>
              <a:ext uri="{FF2B5EF4-FFF2-40B4-BE49-F238E27FC236}">
                <a16:creationId xmlns:a16="http://schemas.microsoft.com/office/drawing/2014/main" id="{86D5D882-CE14-01D9-7F5F-E31F9B5F8F92}"/>
              </a:ext>
            </a:extLst>
          </p:cNvPr>
          <p:cNvSpPr txBox="1"/>
          <p:nvPr/>
        </p:nvSpPr>
        <p:spPr>
          <a:xfrm>
            <a:off x="8032955" y="5024185"/>
            <a:ext cx="5260257" cy="1384995"/>
          </a:xfrm>
          <a:prstGeom prst="rect">
            <a:avLst/>
          </a:prstGeom>
          <a:noFill/>
        </p:spPr>
        <p:txBody>
          <a:bodyPr wrap="square" rtlCol="0">
            <a:spAutoFit/>
          </a:bodyPr>
          <a:lstStyle/>
          <a:p>
            <a:r>
              <a:rPr lang="en-IN" sz="2800" b="1" dirty="0">
                <a:solidFill>
                  <a:schemeClr val="bg1"/>
                </a:solidFill>
              </a:rPr>
              <a:t> BANDILA REYA GRACE</a:t>
            </a:r>
          </a:p>
          <a:p>
            <a:r>
              <a:rPr lang="en-IN" sz="2800" b="1" dirty="0">
                <a:solidFill>
                  <a:schemeClr val="bg1"/>
                </a:solidFill>
              </a:rPr>
              <a:t> ANAJIPURAM SHIVANI</a:t>
            </a:r>
          </a:p>
          <a:p>
            <a:r>
              <a:rPr lang="en-IN" sz="2800" b="1" dirty="0">
                <a:solidFill>
                  <a:schemeClr val="bg1"/>
                </a:solidFill>
              </a:rPr>
              <a:t> HUSEPWAR AISHWARYA</a:t>
            </a:r>
          </a:p>
        </p:txBody>
      </p:sp>
      <p:sp>
        <p:nvSpPr>
          <p:cNvPr id="5" name="TextBox 4">
            <a:extLst>
              <a:ext uri="{FF2B5EF4-FFF2-40B4-BE49-F238E27FC236}">
                <a16:creationId xmlns:a16="http://schemas.microsoft.com/office/drawing/2014/main" id="{AB21B75E-5EA5-6B50-5D1B-BEABB82ECDEE}"/>
              </a:ext>
            </a:extLst>
          </p:cNvPr>
          <p:cNvSpPr txBox="1"/>
          <p:nvPr/>
        </p:nvSpPr>
        <p:spPr>
          <a:xfrm>
            <a:off x="8327923" y="4536037"/>
            <a:ext cx="2930012" cy="800219"/>
          </a:xfrm>
          <a:prstGeom prst="rect">
            <a:avLst/>
          </a:prstGeom>
          <a:noFill/>
        </p:spPr>
        <p:txBody>
          <a:bodyPr wrap="square" rtlCol="0">
            <a:spAutoFit/>
          </a:bodyPr>
          <a:lstStyle/>
          <a:p>
            <a:pPr algn="ctr"/>
            <a:r>
              <a:rPr lang="en-IN" sz="2800" b="1" dirty="0">
                <a:solidFill>
                  <a:srgbClr val="FF33CC"/>
                </a:solidFill>
              </a:rPr>
              <a:t>TEAM</a:t>
            </a:r>
            <a:r>
              <a:rPr lang="en-IN" sz="2400" b="1" dirty="0">
                <a:solidFill>
                  <a:srgbClr val="FF33CC"/>
                </a:solidFill>
              </a:rPr>
              <a:t> </a:t>
            </a:r>
            <a:r>
              <a:rPr lang="en-IN" sz="2800" b="1" dirty="0">
                <a:solidFill>
                  <a:srgbClr val="FF33CC"/>
                </a:solidFill>
              </a:rPr>
              <a:t>MEMBERS</a:t>
            </a:r>
            <a:r>
              <a:rPr lang="en-IN" sz="2400" b="1" dirty="0">
                <a:solidFill>
                  <a:srgbClr val="FF33CC"/>
                </a:solidFill>
              </a:rPr>
              <a:t>:</a:t>
            </a:r>
          </a:p>
          <a:p>
            <a:endParaRPr lang="en-IN" dirty="0"/>
          </a:p>
        </p:txBody>
      </p:sp>
      <p:sp>
        <p:nvSpPr>
          <p:cNvPr id="6" name="TextBox 5">
            <a:extLst>
              <a:ext uri="{FF2B5EF4-FFF2-40B4-BE49-F238E27FC236}">
                <a16:creationId xmlns:a16="http://schemas.microsoft.com/office/drawing/2014/main" id="{54CB4C28-4F3C-CFDE-CAD4-C14126E163A9}"/>
              </a:ext>
            </a:extLst>
          </p:cNvPr>
          <p:cNvSpPr txBox="1"/>
          <p:nvPr/>
        </p:nvSpPr>
        <p:spPr>
          <a:xfrm>
            <a:off x="363794" y="3611434"/>
            <a:ext cx="5653548" cy="830997"/>
          </a:xfrm>
          <a:prstGeom prst="rect">
            <a:avLst/>
          </a:prstGeom>
          <a:noFill/>
        </p:spPr>
        <p:txBody>
          <a:bodyPr wrap="square" rtlCol="0">
            <a:spAutoFit/>
          </a:bodyPr>
          <a:lstStyle/>
          <a:p>
            <a:r>
              <a:rPr lang="en-IN" sz="2400" b="1" dirty="0">
                <a:solidFill>
                  <a:schemeClr val="bg1"/>
                </a:solidFill>
              </a:rPr>
              <a:t>    AI  HACKDAY  2025</a:t>
            </a:r>
          </a:p>
          <a:p>
            <a:r>
              <a:rPr lang="en-IN" sz="2400" b="1" dirty="0">
                <a:solidFill>
                  <a:schemeClr val="bg1"/>
                </a:solidFill>
              </a:rPr>
              <a:t>       22</a:t>
            </a:r>
            <a:r>
              <a:rPr lang="en-IN" sz="2400" b="1" baseline="30000" dirty="0">
                <a:solidFill>
                  <a:schemeClr val="bg1"/>
                </a:solidFill>
              </a:rPr>
              <a:t>nd</a:t>
            </a:r>
            <a:r>
              <a:rPr lang="en-IN" sz="2400" b="1" dirty="0">
                <a:solidFill>
                  <a:schemeClr val="bg1"/>
                </a:solidFill>
              </a:rPr>
              <a:t>  FEB 2025</a:t>
            </a:r>
          </a:p>
        </p:txBody>
      </p:sp>
      <p:sp>
        <p:nvSpPr>
          <p:cNvPr id="7" name="TextBox 6">
            <a:extLst>
              <a:ext uri="{FF2B5EF4-FFF2-40B4-BE49-F238E27FC236}">
                <a16:creationId xmlns:a16="http://schemas.microsoft.com/office/drawing/2014/main" id="{62813A64-7450-2897-46F3-1C47005A7C78}"/>
              </a:ext>
            </a:extLst>
          </p:cNvPr>
          <p:cNvSpPr txBox="1"/>
          <p:nvPr/>
        </p:nvSpPr>
        <p:spPr>
          <a:xfrm>
            <a:off x="68825" y="5556403"/>
            <a:ext cx="6371304" cy="954107"/>
          </a:xfrm>
          <a:prstGeom prst="rect">
            <a:avLst/>
          </a:prstGeom>
          <a:noFill/>
        </p:spPr>
        <p:txBody>
          <a:bodyPr wrap="square" rtlCol="0">
            <a:spAutoFit/>
          </a:bodyPr>
          <a:lstStyle/>
          <a:p>
            <a:r>
              <a:rPr lang="en-IN" sz="2800" b="1" dirty="0">
                <a:solidFill>
                  <a:schemeClr val="bg1"/>
                </a:solidFill>
              </a:rPr>
              <a:t>MENTORS : </a:t>
            </a:r>
            <a:r>
              <a:rPr lang="en-IN" sz="2800" b="1" dirty="0" err="1">
                <a:solidFill>
                  <a:schemeClr val="bg1"/>
                </a:solidFill>
              </a:rPr>
              <a:t>Dr.SWAPNA</a:t>
            </a:r>
            <a:endParaRPr lang="en-IN" sz="2800" b="1" dirty="0">
              <a:solidFill>
                <a:schemeClr val="bg1"/>
              </a:solidFill>
            </a:endParaRPr>
          </a:p>
          <a:p>
            <a:r>
              <a:rPr lang="en-IN" sz="2800" b="1" dirty="0">
                <a:solidFill>
                  <a:schemeClr val="bg1"/>
                </a:solidFill>
              </a:rPr>
              <a:t>                     </a:t>
            </a:r>
            <a:r>
              <a:rPr lang="en-IN" sz="2800" b="1" dirty="0" err="1">
                <a:solidFill>
                  <a:schemeClr val="bg1"/>
                </a:solidFill>
              </a:rPr>
              <a:t>Mrs.GNANA</a:t>
            </a:r>
            <a:r>
              <a:rPr lang="en-IN" sz="2800" b="1" dirty="0">
                <a:solidFill>
                  <a:schemeClr val="bg1"/>
                </a:solidFill>
              </a:rPr>
              <a:t> PRASUNA</a:t>
            </a:r>
          </a:p>
        </p:txBody>
      </p:sp>
      <p:pic>
        <p:nvPicPr>
          <p:cNvPr id="9" name="Picture 8">
            <a:extLst>
              <a:ext uri="{FF2B5EF4-FFF2-40B4-BE49-F238E27FC236}">
                <a16:creationId xmlns:a16="http://schemas.microsoft.com/office/drawing/2014/main" id="{D820D8B0-6F4A-B0B4-5129-F6D15005782E}"/>
              </a:ext>
            </a:extLst>
          </p:cNvPr>
          <p:cNvPicPr>
            <a:picLocks noChangeAspect="1"/>
          </p:cNvPicPr>
          <p:nvPr/>
        </p:nvPicPr>
        <p:blipFill>
          <a:blip r:embed="rId3"/>
          <a:stretch>
            <a:fillRect/>
          </a:stretch>
        </p:blipFill>
        <p:spPr>
          <a:xfrm>
            <a:off x="157990" y="71534"/>
            <a:ext cx="943223" cy="926379"/>
          </a:xfrm>
          <a:prstGeom prst="rect">
            <a:avLst/>
          </a:prstGeom>
        </p:spPr>
      </p:pic>
      <p:sp>
        <p:nvSpPr>
          <p:cNvPr id="10" name="TextBox 9">
            <a:extLst>
              <a:ext uri="{FF2B5EF4-FFF2-40B4-BE49-F238E27FC236}">
                <a16:creationId xmlns:a16="http://schemas.microsoft.com/office/drawing/2014/main" id="{4435645C-7CDE-B1AA-9EAD-CCC239D3892C}"/>
              </a:ext>
            </a:extLst>
          </p:cNvPr>
          <p:cNvSpPr txBox="1"/>
          <p:nvPr/>
        </p:nvSpPr>
        <p:spPr>
          <a:xfrm>
            <a:off x="1101213" y="127819"/>
            <a:ext cx="10677832" cy="461665"/>
          </a:xfrm>
          <a:prstGeom prst="rect">
            <a:avLst/>
          </a:prstGeom>
          <a:noFill/>
        </p:spPr>
        <p:txBody>
          <a:bodyPr wrap="square" rtlCol="0">
            <a:spAutoFit/>
          </a:bodyPr>
          <a:lstStyle/>
          <a:p>
            <a:r>
              <a:rPr lang="en-IN" sz="2400" b="1" dirty="0">
                <a:solidFill>
                  <a:schemeClr val="bg1"/>
                </a:solidFill>
                <a:latin typeface="Artifakt Element Book" panose="020B0503050000020004" pitchFamily="34" charset="0"/>
                <a:ea typeface="Artifakt Element Book" panose="020B0503050000020004" pitchFamily="34" charset="0"/>
              </a:rPr>
              <a:t>STANLEY COLLEGE OF ENGINEERING AND TECHNOLOGY FOR WOMEN</a:t>
            </a:r>
          </a:p>
        </p:txBody>
      </p:sp>
    </p:spTree>
    <p:extLst>
      <p:ext uri="{BB962C8B-B14F-4D97-AF65-F5344CB8AC3E}">
        <p14:creationId xmlns:p14="http://schemas.microsoft.com/office/powerpoint/2010/main" val="1816273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E9D675-BFC7-02BD-A468-4EE0DD3E4D56}"/>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FE0F1E16-7E7F-304E-8B71-0BB149C4EC39}"/>
              </a:ext>
            </a:extLst>
          </p:cNvPr>
          <p:cNvPicPr>
            <a:picLocks noChangeAspect="1"/>
          </p:cNvPicPr>
          <p:nvPr/>
        </p:nvPicPr>
        <p:blipFill>
          <a:blip r:embed="rId2">
            <a:alphaModFix amt="85000"/>
          </a:blip>
          <a:stretch>
            <a:fillRect/>
          </a:stretch>
        </p:blipFill>
        <p:spPr>
          <a:xfrm>
            <a:off x="0" y="0"/>
            <a:ext cx="12192000" cy="6858000"/>
          </a:xfrm>
          <a:prstGeom prst="rect">
            <a:avLst/>
          </a:prstGeom>
        </p:spPr>
      </p:pic>
      <p:sp>
        <p:nvSpPr>
          <p:cNvPr id="7" name="Ribbon: Tilted Up 6">
            <a:extLst>
              <a:ext uri="{FF2B5EF4-FFF2-40B4-BE49-F238E27FC236}">
                <a16:creationId xmlns:a16="http://schemas.microsoft.com/office/drawing/2014/main" id="{2CB336C1-BEA3-53BF-709A-E0F54E9843A4}"/>
              </a:ext>
            </a:extLst>
          </p:cNvPr>
          <p:cNvSpPr/>
          <p:nvPr/>
        </p:nvSpPr>
        <p:spPr>
          <a:xfrm>
            <a:off x="2664542" y="530942"/>
            <a:ext cx="5230761" cy="745086"/>
          </a:xfrm>
          <a:prstGeom prst="ribbon2">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TextBox 4">
            <a:extLst>
              <a:ext uri="{FF2B5EF4-FFF2-40B4-BE49-F238E27FC236}">
                <a16:creationId xmlns:a16="http://schemas.microsoft.com/office/drawing/2014/main" id="{DB6092CE-0358-1915-0092-46B130B59703}"/>
              </a:ext>
            </a:extLst>
          </p:cNvPr>
          <p:cNvSpPr txBox="1"/>
          <p:nvPr/>
        </p:nvSpPr>
        <p:spPr>
          <a:xfrm>
            <a:off x="894735" y="653512"/>
            <a:ext cx="8288594" cy="1815882"/>
          </a:xfrm>
          <a:prstGeom prst="rect">
            <a:avLst/>
          </a:prstGeom>
          <a:noFill/>
        </p:spPr>
        <p:txBody>
          <a:bodyPr wrap="square" rtlCol="0">
            <a:spAutoFit/>
          </a:bodyPr>
          <a:lstStyle/>
          <a:p>
            <a:r>
              <a:rPr lang="en-IN" dirty="0">
                <a:solidFill>
                  <a:schemeClr val="bg1"/>
                </a:solidFill>
              </a:rPr>
              <a:t>                                                            </a:t>
            </a:r>
            <a:r>
              <a:rPr lang="en-IN" sz="2000" b="1" dirty="0">
                <a:solidFill>
                  <a:srgbClr val="FFFF00"/>
                </a:solidFill>
              </a:rPr>
              <a:t>PROBLEM STATEMENT</a:t>
            </a:r>
            <a:r>
              <a:rPr lang="en-IN" sz="1600" b="1" dirty="0">
                <a:solidFill>
                  <a:srgbClr val="FFFF00"/>
                </a:solidFill>
              </a:rPr>
              <a:t>:</a:t>
            </a:r>
          </a:p>
          <a:p>
            <a:endParaRPr lang="en-IN" sz="1600" b="1" dirty="0">
              <a:solidFill>
                <a:srgbClr val="FFFF00"/>
              </a:solidFill>
            </a:endParaRPr>
          </a:p>
          <a:p>
            <a:r>
              <a:rPr lang="en-IN" sz="1600" dirty="0">
                <a:solidFill>
                  <a:schemeClr val="bg1"/>
                </a:solidFill>
              </a:rPr>
              <a:t> </a:t>
            </a:r>
            <a:endParaRPr lang="en-IN" dirty="0">
              <a:solidFill>
                <a:schemeClr val="bg1"/>
              </a:solidFill>
            </a:endParaRPr>
          </a:p>
          <a:p>
            <a:r>
              <a:rPr lang="en-US" sz="2000" b="1" dirty="0">
                <a:solidFill>
                  <a:schemeClr val="bg1"/>
                </a:solidFill>
              </a:rPr>
              <a:t>Design a content generator that automatically converts educational books, articles, or research papers into narrated video summaries in local languages</a:t>
            </a:r>
            <a:r>
              <a:rPr lang="en-US" dirty="0">
                <a:solidFill>
                  <a:schemeClr val="bg1"/>
                </a:solidFill>
              </a:rPr>
              <a:t>.</a:t>
            </a:r>
            <a:endParaRPr lang="en-IN" dirty="0"/>
          </a:p>
        </p:txBody>
      </p:sp>
      <p:sp>
        <p:nvSpPr>
          <p:cNvPr id="8" name="Ribbon: Tilted Up 7">
            <a:extLst>
              <a:ext uri="{FF2B5EF4-FFF2-40B4-BE49-F238E27FC236}">
                <a16:creationId xmlns:a16="http://schemas.microsoft.com/office/drawing/2014/main" id="{896731DD-E981-3B94-810E-130E31DD356F}"/>
              </a:ext>
            </a:extLst>
          </p:cNvPr>
          <p:cNvSpPr/>
          <p:nvPr/>
        </p:nvSpPr>
        <p:spPr>
          <a:xfrm>
            <a:off x="2349909" y="2366984"/>
            <a:ext cx="5614219" cy="654844"/>
          </a:xfrm>
          <a:prstGeom prst="ribbon2">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179D6A82-08BE-9307-FD7C-569D43E1FA4A}"/>
              </a:ext>
            </a:extLst>
          </p:cNvPr>
          <p:cNvSpPr txBox="1"/>
          <p:nvPr/>
        </p:nvSpPr>
        <p:spPr>
          <a:xfrm>
            <a:off x="894735" y="2451504"/>
            <a:ext cx="7669161" cy="2062103"/>
          </a:xfrm>
          <a:prstGeom prst="rect">
            <a:avLst/>
          </a:prstGeom>
          <a:noFill/>
        </p:spPr>
        <p:txBody>
          <a:bodyPr wrap="square" rtlCol="0">
            <a:spAutoFit/>
          </a:bodyPr>
          <a:lstStyle/>
          <a:p>
            <a:r>
              <a:rPr lang="en-IN" sz="2400" dirty="0">
                <a:solidFill>
                  <a:schemeClr val="bg1"/>
                </a:solidFill>
              </a:rPr>
              <a:t>                                             </a:t>
            </a:r>
            <a:r>
              <a:rPr lang="en-IN" sz="2000" b="1" dirty="0">
                <a:solidFill>
                  <a:srgbClr val="FFFF00"/>
                </a:solidFill>
              </a:rPr>
              <a:t>PROJECT OBJECTIVE:</a:t>
            </a:r>
          </a:p>
          <a:p>
            <a:endParaRPr lang="en-IN" sz="2400" b="1" dirty="0">
              <a:solidFill>
                <a:srgbClr val="FFFF00"/>
              </a:solidFill>
            </a:endParaRPr>
          </a:p>
          <a:p>
            <a:r>
              <a:rPr lang="en-US" sz="2000" b="1" dirty="0">
                <a:solidFill>
                  <a:schemeClr val="bg1"/>
                </a:solidFill>
              </a:rPr>
              <a:t>The project objective is to develop an automated system that transforms educational content into narrated video summaries in local languages, enhancing accessibility and understanding for diverse linguistic communities.</a:t>
            </a:r>
            <a:endParaRPr lang="en-IN" sz="2000" b="1" dirty="0">
              <a:solidFill>
                <a:schemeClr val="bg1"/>
              </a:solidFill>
            </a:endParaRPr>
          </a:p>
        </p:txBody>
      </p:sp>
      <p:sp>
        <p:nvSpPr>
          <p:cNvPr id="13" name="Ribbon: Tilted Up 12">
            <a:extLst>
              <a:ext uri="{FF2B5EF4-FFF2-40B4-BE49-F238E27FC236}">
                <a16:creationId xmlns:a16="http://schemas.microsoft.com/office/drawing/2014/main" id="{54B1609F-76DF-AF40-B5E7-B2ACEFA629F1}"/>
              </a:ext>
            </a:extLst>
          </p:cNvPr>
          <p:cNvSpPr/>
          <p:nvPr/>
        </p:nvSpPr>
        <p:spPr>
          <a:xfrm>
            <a:off x="2462979" y="4575093"/>
            <a:ext cx="5388078" cy="654844"/>
          </a:xfrm>
          <a:prstGeom prst="ribbon2">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TextBox 10">
            <a:extLst>
              <a:ext uri="{FF2B5EF4-FFF2-40B4-BE49-F238E27FC236}">
                <a16:creationId xmlns:a16="http://schemas.microsoft.com/office/drawing/2014/main" id="{547F128C-4C31-37C2-2C78-C60843EC3C67}"/>
              </a:ext>
            </a:extLst>
          </p:cNvPr>
          <p:cNvSpPr txBox="1"/>
          <p:nvPr/>
        </p:nvSpPr>
        <p:spPr>
          <a:xfrm>
            <a:off x="894735" y="4672004"/>
            <a:ext cx="11297265" cy="2462213"/>
          </a:xfrm>
          <a:prstGeom prst="rect">
            <a:avLst/>
          </a:prstGeom>
          <a:noFill/>
        </p:spPr>
        <p:txBody>
          <a:bodyPr wrap="square" rtlCol="0">
            <a:spAutoFit/>
          </a:bodyPr>
          <a:lstStyle/>
          <a:p>
            <a:r>
              <a:rPr lang="en-IN" b="1" dirty="0">
                <a:solidFill>
                  <a:srgbClr val="FFFF00"/>
                </a:solidFill>
              </a:rPr>
              <a:t>                                                          SCOPE OF THE PROJECT:</a:t>
            </a:r>
          </a:p>
          <a:p>
            <a:endParaRPr lang="en-IN" b="1" dirty="0">
              <a:solidFill>
                <a:srgbClr val="FFFF00"/>
              </a:solidFill>
            </a:endParaRPr>
          </a:p>
          <a:p>
            <a:r>
              <a:rPr lang="en-US" sz="2000" b="1" dirty="0">
                <a:solidFill>
                  <a:schemeClr val="bg1"/>
                </a:solidFill>
              </a:rPr>
              <a:t>The project will develop an automated system to transform educational materials into narrated video summaries in local languages, focusing on content analysis, accurate translation, engaging narration, and video creation. It will cover a variety of educational content, prioritize major local languages, maintain concise summaries, adhere to technical constraints, and ensure continuous improvement through user feedback</a:t>
            </a:r>
            <a:r>
              <a:rPr lang="en-US" b="1" dirty="0">
                <a:solidFill>
                  <a:schemeClr val="bg1"/>
                </a:solidFill>
              </a:rPr>
              <a:t>.</a:t>
            </a:r>
          </a:p>
          <a:p>
            <a:endParaRPr lang="en-IN" dirty="0"/>
          </a:p>
        </p:txBody>
      </p:sp>
    </p:spTree>
    <p:extLst>
      <p:ext uri="{BB962C8B-B14F-4D97-AF65-F5344CB8AC3E}">
        <p14:creationId xmlns:p14="http://schemas.microsoft.com/office/powerpoint/2010/main" val="31631579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C54A72-8CCC-D061-1319-932F344EDA06}"/>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85C199C2-130F-9072-B8D0-AB477B8250F8}"/>
              </a:ext>
            </a:extLst>
          </p:cNvPr>
          <p:cNvPicPr>
            <a:picLocks noChangeAspect="1"/>
          </p:cNvPicPr>
          <p:nvPr/>
        </p:nvPicPr>
        <p:blipFill>
          <a:blip r:embed="rId2">
            <a:alphaModFix amt="85000"/>
          </a:blip>
          <a:stretch>
            <a:fillRect/>
          </a:stretch>
        </p:blipFill>
        <p:spPr>
          <a:xfrm>
            <a:off x="0" y="0"/>
            <a:ext cx="12192000" cy="6858000"/>
          </a:xfrm>
          <a:prstGeom prst="rect">
            <a:avLst/>
          </a:prstGeom>
        </p:spPr>
      </p:pic>
      <p:sp>
        <p:nvSpPr>
          <p:cNvPr id="3" name="TextBox 2">
            <a:extLst>
              <a:ext uri="{FF2B5EF4-FFF2-40B4-BE49-F238E27FC236}">
                <a16:creationId xmlns:a16="http://schemas.microsoft.com/office/drawing/2014/main" id="{B9996C1D-0B32-143D-17B3-2AFFD7587D13}"/>
              </a:ext>
            </a:extLst>
          </p:cNvPr>
          <p:cNvSpPr txBox="1"/>
          <p:nvPr/>
        </p:nvSpPr>
        <p:spPr>
          <a:xfrm>
            <a:off x="707923" y="924232"/>
            <a:ext cx="10235380" cy="1200329"/>
          </a:xfrm>
          <a:prstGeom prst="rect">
            <a:avLst/>
          </a:prstGeom>
          <a:noFill/>
        </p:spPr>
        <p:txBody>
          <a:bodyPr wrap="square" rtlCol="0">
            <a:spAutoFit/>
          </a:bodyPr>
          <a:lstStyle/>
          <a:p>
            <a:r>
              <a:rPr lang="en-US" b="1" dirty="0">
                <a:solidFill>
                  <a:schemeClr val="bg1">
                    <a:lumMod val="95000"/>
                  </a:schemeClr>
                </a:solidFill>
              </a:rPr>
              <a:t>Our project is innovative because it automates the conversion of educational materials into narrated video summaries, making content more engaging and accessible. It uses advanced technology to analyze and summarize text-based content, creating simple, easy-to-understand videos that cater to diverse learners' needs and preferences.</a:t>
            </a:r>
            <a:endParaRPr lang="en-IN" b="1" dirty="0">
              <a:solidFill>
                <a:schemeClr val="bg1">
                  <a:lumMod val="95000"/>
                </a:schemeClr>
              </a:solidFill>
            </a:endParaRPr>
          </a:p>
        </p:txBody>
      </p:sp>
      <p:sp>
        <p:nvSpPr>
          <p:cNvPr id="4" name="TextBox 3">
            <a:extLst>
              <a:ext uri="{FF2B5EF4-FFF2-40B4-BE49-F238E27FC236}">
                <a16:creationId xmlns:a16="http://schemas.microsoft.com/office/drawing/2014/main" id="{ADE54C08-CC37-D599-8CC8-6A162C54106E}"/>
              </a:ext>
            </a:extLst>
          </p:cNvPr>
          <p:cNvSpPr txBox="1"/>
          <p:nvPr/>
        </p:nvSpPr>
        <p:spPr>
          <a:xfrm>
            <a:off x="796413" y="383458"/>
            <a:ext cx="4404852" cy="400110"/>
          </a:xfrm>
          <a:prstGeom prst="rect">
            <a:avLst/>
          </a:prstGeom>
          <a:noFill/>
        </p:spPr>
        <p:txBody>
          <a:bodyPr wrap="square" rtlCol="0">
            <a:spAutoFit/>
          </a:bodyPr>
          <a:lstStyle/>
          <a:p>
            <a:r>
              <a:rPr lang="en-IN" sz="2000" b="1" dirty="0">
                <a:solidFill>
                  <a:srgbClr val="FFFF00"/>
                </a:solidFill>
              </a:rPr>
              <a:t>HOW IS OUR PROJECT INNOVATIVE ?</a:t>
            </a:r>
          </a:p>
        </p:txBody>
      </p:sp>
      <p:sp>
        <p:nvSpPr>
          <p:cNvPr id="5" name="Star: 4 Points 4">
            <a:extLst>
              <a:ext uri="{FF2B5EF4-FFF2-40B4-BE49-F238E27FC236}">
                <a16:creationId xmlns:a16="http://schemas.microsoft.com/office/drawing/2014/main" id="{801CBA35-BF87-7175-865E-F7ADCAE74136}"/>
              </a:ext>
            </a:extLst>
          </p:cNvPr>
          <p:cNvSpPr/>
          <p:nvPr/>
        </p:nvSpPr>
        <p:spPr>
          <a:xfrm rot="1248792">
            <a:off x="206478" y="296474"/>
            <a:ext cx="589935" cy="557426"/>
          </a:xfrm>
          <a:prstGeom prst="star4">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56CB052C-EE2A-CEF1-AB59-36DDD5943B4C}"/>
              </a:ext>
            </a:extLst>
          </p:cNvPr>
          <p:cNvSpPr txBox="1"/>
          <p:nvPr/>
        </p:nvSpPr>
        <p:spPr>
          <a:xfrm rot="10800000" flipH="1" flipV="1">
            <a:off x="707922" y="2328494"/>
            <a:ext cx="8495071" cy="400110"/>
          </a:xfrm>
          <a:prstGeom prst="rect">
            <a:avLst/>
          </a:prstGeom>
          <a:noFill/>
        </p:spPr>
        <p:txBody>
          <a:bodyPr wrap="square" rtlCol="0">
            <a:spAutoFit/>
          </a:bodyPr>
          <a:lstStyle/>
          <a:p>
            <a:r>
              <a:rPr lang="en-US" sz="2000" b="1" dirty="0">
                <a:solidFill>
                  <a:srgbClr val="FFFF00"/>
                </a:solidFill>
              </a:rPr>
              <a:t>WHAT DRIVES OUR INSPIRATION AND MOTIVATION BEHIND THIS ENDEAVOR?</a:t>
            </a:r>
          </a:p>
        </p:txBody>
      </p:sp>
      <p:sp>
        <p:nvSpPr>
          <p:cNvPr id="7" name="Star: 4 Points 6">
            <a:extLst>
              <a:ext uri="{FF2B5EF4-FFF2-40B4-BE49-F238E27FC236}">
                <a16:creationId xmlns:a16="http://schemas.microsoft.com/office/drawing/2014/main" id="{29E84727-39CC-D3D8-C56E-573926E7BB5E}"/>
              </a:ext>
            </a:extLst>
          </p:cNvPr>
          <p:cNvSpPr/>
          <p:nvPr/>
        </p:nvSpPr>
        <p:spPr>
          <a:xfrm rot="892214" flipH="1">
            <a:off x="173015" y="2236221"/>
            <a:ext cx="534907" cy="584656"/>
          </a:xfrm>
          <a:prstGeom prst="star4">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75C27E2F-9E76-BDC1-8A0F-D3C6332B58F9}"/>
              </a:ext>
            </a:extLst>
          </p:cNvPr>
          <p:cNvSpPr txBox="1"/>
          <p:nvPr/>
        </p:nvSpPr>
        <p:spPr>
          <a:xfrm>
            <a:off x="707922" y="2879724"/>
            <a:ext cx="7216878" cy="646331"/>
          </a:xfrm>
          <a:prstGeom prst="rect">
            <a:avLst/>
          </a:prstGeom>
          <a:noFill/>
        </p:spPr>
        <p:txBody>
          <a:bodyPr wrap="square" rtlCol="0">
            <a:spAutoFit/>
          </a:bodyPr>
          <a:lstStyle/>
          <a:p>
            <a:r>
              <a:rPr lang="en-US" b="1" dirty="0">
                <a:solidFill>
                  <a:schemeClr val="bg1"/>
                </a:solidFill>
              </a:rPr>
              <a:t>By leveraging innovative technology, we aim to bridge the gap between information and understanding, making education a universal right</a:t>
            </a:r>
            <a:r>
              <a:rPr lang="en-US" dirty="0"/>
              <a:t>.</a:t>
            </a:r>
            <a:endParaRPr lang="en-IN" dirty="0"/>
          </a:p>
        </p:txBody>
      </p:sp>
      <p:sp>
        <p:nvSpPr>
          <p:cNvPr id="13" name="Rectangle: Diagonal Corners Rounded 12">
            <a:extLst>
              <a:ext uri="{FF2B5EF4-FFF2-40B4-BE49-F238E27FC236}">
                <a16:creationId xmlns:a16="http://schemas.microsoft.com/office/drawing/2014/main" id="{468EB18A-17B3-7B50-3D6F-DA78ED655B0D}"/>
              </a:ext>
            </a:extLst>
          </p:cNvPr>
          <p:cNvSpPr/>
          <p:nvPr/>
        </p:nvSpPr>
        <p:spPr>
          <a:xfrm>
            <a:off x="2934929" y="3828475"/>
            <a:ext cx="4532671" cy="2792361"/>
          </a:xfrm>
          <a:prstGeom prst="round2Diag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dirty="0"/>
          </a:p>
        </p:txBody>
      </p:sp>
      <p:sp>
        <p:nvSpPr>
          <p:cNvPr id="10" name="TextBox 9">
            <a:extLst>
              <a:ext uri="{FF2B5EF4-FFF2-40B4-BE49-F238E27FC236}">
                <a16:creationId xmlns:a16="http://schemas.microsoft.com/office/drawing/2014/main" id="{20DD9B97-9EA6-EC6B-2ADB-93057C282422}"/>
              </a:ext>
            </a:extLst>
          </p:cNvPr>
          <p:cNvSpPr txBox="1"/>
          <p:nvPr/>
        </p:nvSpPr>
        <p:spPr>
          <a:xfrm>
            <a:off x="3441290" y="4176365"/>
            <a:ext cx="4345858" cy="2031325"/>
          </a:xfrm>
          <a:prstGeom prst="rect">
            <a:avLst/>
          </a:prstGeom>
          <a:noFill/>
        </p:spPr>
        <p:txBody>
          <a:bodyPr wrap="square" rtlCol="0">
            <a:spAutoFit/>
          </a:bodyPr>
          <a:lstStyle/>
          <a:p>
            <a:r>
              <a:rPr lang="en-US" b="1" dirty="0">
                <a:solidFill>
                  <a:srgbClr val="FF0066"/>
                </a:solidFill>
                <a:latin typeface="Lucida Calligraphy" panose="03010101010101010101" pitchFamily="66" charset="0"/>
              </a:rPr>
              <a:t>       Highlight Features</a:t>
            </a:r>
          </a:p>
          <a:p>
            <a:endParaRPr lang="en-US" b="1" dirty="0">
              <a:solidFill>
                <a:srgbClr val="FF0066"/>
              </a:solidFill>
              <a:latin typeface="Lucida Calligraphy" panose="03010101010101010101" pitchFamily="66" charset="0"/>
            </a:endParaRPr>
          </a:p>
          <a:p>
            <a:pPr marL="285750" indent="-285750">
              <a:buFont typeface="Wingdings" panose="05000000000000000000" pitchFamily="2" charset="2"/>
              <a:buChar char="Ø"/>
            </a:pPr>
            <a:r>
              <a:rPr 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AI-Powered Content Transformation</a:t>
            </a:r>
          </a:p>
          <a:p>
            <a:pPr marL="285750" indent="-285750">
              <a:buFont typeface="Wingdings" panose="05000000000000000000" pitchFamily="2" charset="2"/>
              <a:buChar char="Ø"/>
            </a:pPr>
            <a:r>
              <a:rPr 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Multi-Language Support</a:t>
            </a:r>
          </a:p>
          <a:p>
            <a:pPr marL="285750" indent="-285750">
              <a:buFont typeface="Wingdings" panose="05000000000000000000" pitchFamily="2" charset="2"/>
              <a:buChar char="Ø"/>
            </a:pPr>
            <a:r>
              <a:rPr 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High-Quality Narration</a:t>
            </a:r>
          </a:p>
          <a:p>
            <a:pPr marL="285750" indent="-285750">
              <a:buFont typeface="Wingdings" panose="05000000000000000000" pitchFamily="2" charset="2"/>
              <a:buChar char="Ø"/>
            </a:pPr>
            <a:r>
              <a:rPr 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Concise Summaries</a:t>
            </a:r>
          </a:p>
          <a:p>
            <a:pPr marL="285750" indent="-285750">
              <a:buFont typeface="Wingdings" panose="05000000000000000000" pitchFamily="2" charset="2"/>
              <a:buChar char="Ø"/>
            </a:pPr>
            <a:r>
              <a:rPr 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User-Friendly Interface</a:t>
            </a:r>
            <a:endParaRPr lang="en-US" b="1" dirty="0">
              <a:solidFill>
                <a:schemeClr val="bg1"/>
              </a:solidFill>
            </a:endParaRPr>
          </a:p>
        </p:txBody>
      </p:sp>
    </p:spTree>
    <p:extLst>
      <p:ext uri="{BB962C8B-B14F-4D97-AF65-F5344CB8AC3E}">
        <p14:creationId xmlns:p14="http://schemas.microsoft.com/office/powerpoint/2010/main" val="2467309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2B6982-4FC2-7A6D-985B-0770E9FF8D1E}"/>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41F98C3F-C04F-EFC2-3CA6-2079AA8EBEF6}"/>
              </a:ext>
            </a:extLst>
          </p:cNvPr>
          <p:cNvPicPr>
            <a:picLocks noChangeAspect="1"/>
          </p:cNvPicPr>
          <p:nvPr/>
        </p:nvPicPr>
        <p:blipFill>
          <a:blip r:embed="rId2">
            <a:alphaModFix amt="85000"/>
          </a:blip>
          <a:stretch>
            <a:fillRect/>
          </a:stretch>
        </p:blipFill>
        <p:spPr>
          <a:xfrm>
            <a:off x="0" y="0"/>
            <a:ext cx="12192000" cy="6858000"/>
          </a:xfrm>
          <a:prstGeom prst="rect">
            <a:avLst/>
          </a:prstGeom>
        </p:spPr>
      </p:pic>
      <p:sp>
        <p:nvSpPr>
          <p:cNvPr id="3" name="TextBox 2">
            <a:extLst>
              <a:ext uri="{FF2B5EF4-FFF2-40B4-BE49-F238E27FC236}">
                <a16:creationId xmlns:a16="http://schemas.microsoft.com/office/drawing/2014/main" id="{0B3B879A-6B59-2D00-0990-0C3DC97AB391}"/>
              </a:ext>
            </a:extLst>
          </p:cNvPr>
          <p:cNvSpPr txBox="1"/>
          <p:nvPr/>
        </p:nvSpPr>
        <p:spPr>
          <a:xfrm>
            <a:off x="1160207" y="189082"/>
            <a:ext cx="10884309" cy="2677656"/>
          </a:xfrm>
          <a:prstGeom prst="rect">
            <a:avLst/>
          </a:prstGeom>
          <a:noFill/>
        </p:spPr>
        <p:txBody>
          <a:bodyPr wrap="square" rtlCol="0">
            <a:spAutoFit/>
          </a:bodyPr>
          <a:lstStyle/>
          <a:p>
            <a:r>
              <a:rPr lang="en-US" sz="2400" b="1" dirty="0">
                <a:ln>
                  <a:solidFill>
                    <a:schemeClr val="tx1"/>
                  </a:solidFill>
                </a:ln>
                <a:solidFill>
                  <a:srgbClr val="FFC000"/>
                </a:solidFill>
                <a:latin typeface="Kohinoor Telugu" panose="00000800000000000000" pitchFamily="2" charset="0"/>
                <a:cs typeface="Kohinoor Telugu" panose="00000800000000000000" pitchFamily="2" charset="0"/>
              </a:rPr>
              <a:t>Technologies, Frameworks, and Tools Used:</a:t>
            </a:r>
          </a:p>
          <a:p>
            <a:endParaRPr lang="en-US" sz="2400" b="1" dirty="0">
              <a:solidFill>
                <a:srgbClr val="FFC000"/>
              </a:solidFill>
              <a:latin typeface="Kohinoor Telugu" panose="00000800000000000000" pitchFamily="2" charset="0"/>
              <a:cs typeface="Kohinoor Telugu" panose="00000800000000000000" pitchFamily="2" charset="0"/>
            </a:endParaRPr>
          </a:p>
          <a:p>
            <a:pPr marL="285750" indent="-285750">
              <a:buFont typeface="Wingdings" panose="05000000000000000000" pitchFamily="2" charset="2"/>
              <a:buChar char="ü"/>
            </a:pPr>
            <a:r>
              <a:rPr lang="en-US" sz="2400" b="1" dirty="0">
                <a:solidFill>
                  <a:schemeClr val="bg1"/>
                </a:solidFill>
                <a:effectLst>
                  <a:outerShdw blurRad="63500" sx="102000" sy="102000" algn="ctr" rotWithShape="0">
                    <a:prstClr val="black">
                      <a:alpha val="40000"/>
                    </a:prstClr>
                  </a:outerShdw>
                </a:effectLst>
              </a:rPr>
              <a:t>Python - Programming language used for scripting and  automation.</a:t>
            </a:r>
          </a:p>
          <a:p>
            <a:pPr marL="285750" indent="-285750">
              <a:buFont typeface="Wingdings" panose="05000000000000000000" pitchFamily="2" charset="2"/>
              <a:buChar char="ü"/>
            </a:pPr>
            <a:r>
              <a:rPr lang="en-US" sz="2400" b="1" dirty="0">
                <a:solidFill>
                  <a:schemeClr val="bg1"/>
                </a:solidFill>
                <a:effectLst>
                  <a:outerShdw blurRad="63500" sx="102000" sy="102000" algn="ctr" rotWithShape="0">
                    <a:prstClr val="black">
                      <a:alpha val="40000"/>
                    </a:prstClr>
                  </a:outerShdw>
                </a:effectLst>
              </a:rPr>
              <a:t>Stable Diffusion - AI model for generating images.</a:t>
            </a:r>
          </a:p>
          <a:p>
            <a:pPr marL="285750" indent="-285750">
              <a:buFont typeface="Wingdings" panose="05000000000000000000" pitchFamily="2" charset="2"/>
              <a:buChar char="ü"/>
            </a:pPr>
            <a:r>
              <a:rPr lang="en-US" sz="2400" b="1" dirty="0">
                <a:solidFill>
                  <a:schemeClr val="bg1"/>
                </a:solidFill>
                <a:effectLst>
                  <a:outerShdw blurRad="63500" sx="102000" sy="102000" algn="ctr" rotWithShape="0">
                    <a:prstClr val="black">
                      <a:alpha val="40000"/>
                    </a:prstClr>
                  </a:outerShdw>
                </a:effectLst>
              </a:rPr>
              <a:t>Google Text-to-Speech (</a:t>
            </a:r>
            <a:r>
              <a:rPr lang="en-US" sz="2400" b="1" dirty="0" err="1">
                <a:solidFill>
                  <a:schemeClr val="bg1"/>
                </a:solidFill>
                <a:effectLst>
                  <a:outerShdw blurRad="63500" sx="102000" sy="102000" algn="ctr" rotWithShape="0">
                    <a:prstClr val="black">
                      <a:alpha val="40000"/>
                    </a:prstClr>
                  </a:outerShdw>
                </a:effectLst>
              </a:rPr>
              <a:t>gTTS</a:t>
            </a:r>
            <a:r>
              <a:rPr lang="en-US" sz="2400" b="1" dirty="0">
                <a:solidFill>
                  <a:schemeClr val="bg1"/>
                </a:solidFill>
                <a:effectLst>
                  <a:outerShdw blurRad="63500" sx="102000" sy="102000" algn="ctr" rotWithShape="0">
                    <a:prstClr val="black">
                      <a:alpha val="40000"/>
                    </a:prstClr>
                  </a:outerShdw>
                </a:effectLst>
              </a:rPr>
              <a:t>) - Converts text to speech.</a:t>
            </a:r>
          </a:p>
          <a:p>
            <a:pPr marL="285750" indent="-285750">
              <a:buFont typeface="Wingdings" panose="05000000000000000000" pitchFamily="2" charset="2"/>
              <a:buChar char="ü"/>
            </a:pPr>
            <a:r>
              <a:rPr lang="en-US" sz="2400" b="1" dirty="0" err="1">
                <a:solidFill>
                  <a:schemeClr val="bg1"/>
                </a:solidFill>
                <a:effectLst>
                  <a:outerShdw blurRad="63500" sx="102000" sy="102000" algn="ctr" rotWithShape="0">
                    <a:prstClr val="black">
                      <a:alpha val="40000"/>
                    </a:prstClr>
                  </a:outerShdw>
                </a:effectLst>
              </a:rPr>
              <a:t>MoviePy</a:t>
            </a:r>
            <a:r>
              <a:rPr lang="en-US" sz="2400" b="1" dirty="0">
                <a:solidFill>
                  <a:schemeClr val="bg1"/>
                </a:solidFill>
                <a:effectLst>
                  <a:outerShdw blurRad="63500" sx="102000" sy="102000" algn="ctr" rotWithShape="0">
                    <a:prstClr val="black">
                      <a:alpha val="40000"/>
                    </a:prstClr>
                  </a:outerShdw>
                </a:effectLst>
              </a:rPr>
              <a:t> - Video editing and production library.</a:t>
            </a:r>
          </a:p>
          <a:p>
            <a:pPr marL="285750" indent="-285750">
              <a:buFont typeface="Wingdings" panose="05000000000000000000" pitchFamily="2" charset="2"/>
              <a:buChar char="ü"/>
            </a:pPr>
            <a:r>
              <a:rPr lang="en-US" sz="2400" b="1" dirty="0">
                <a:solidFill>
                  <a:schemeClr val="bg1"/>
                </a:solidFill>
                <a:effectLst>
                  <a:outerShdw blurRad="63500" sx="102000" sy="102000" algn="ctr" rotWithShape="0">
                    <a:prstClr val="black">
                      <a:alpha val="40000"/>
                    </a:prstClr>
                  </a:outerShdw>
                </a:effectLst>
              </a:rPr>
              <a:t>Torch - For running machine learning models on CPU/GPU.</a:t>
            </a:r>
          </a:p>
        </p:txBody>
      </p:sp>
      <p:sp>
        <p:nvSpPr>
          <p:cNvPr id="6" name="TextBox 5">
            <a:extLst>
              <a:ext uri="{FF2B5EF4-FFF2-40B4-BE49-F238E27FC236}">
                <a16:creationId xmlns:a16="http://schemas.microsoft.com/office/drawing/2014/main" id="{55F661BE-70D3-119F-CB17-6EF264FC6FBB}"/>
              </a:ext>
            </a:extLst>
          </p:cNvPr>
          <p:cNvSpPr txBox="1"/>
          <p:nvPr/>
        </p:nvSpPr>
        <p:spPr>
          <a:xfrm>
            <a:off x="1661652" y="2866738"/>
            <a:ext cx="10874477" cy="3693319"/>
          </a:xfrm>
          <a:prstGeom prst="rect">
            <a:avLst/>
          </a:prstGeom>
          <a:noFill/>
          <a:effectLst>
            <a:glow rad="368300">
              <a:srgbClr val="FFFF00">
                <a:alpha val="41000"/>
              </a:srgbClr>
            </a:glow>
          </a:effectLst>
        </p:spPr>
        <p:txBody>
          <a:bodyPr wrap="square" rtlCol="0">
            <a:spAutoFit/>
          </a:bodyPr>
          <a:lstStyle/>
          <a:p>
            <a:r>
              <a:rPr lang="en-US" sz="2000" b="1" dirty="0">
                <a:solidFill>
                  <a:srgbClr val="FFFF00"/>
                </a:solidFill>
                <a:effectLst>
                  <a:reflection stA="98000" endPos="0" dist="50800" dir="5400000" sy="-100000" algn="bl" rotWithShape="0"/>
                </a:effectLst>
                <a:latin typeface="High Tower Text" panose="02040502050506030303" pitchFamily="18" charset="0"/>
              </a:rPr>
              <a:t>System Architecture</a:t>
            </a:r>
          </a:p>
          <a:p>
            <a:pPr marL="285750" indent="-285750">
              <a:buFont typeface="Wingdings" panose="05000000000000000000" pitchFamily="2" charset="2"/>
              <a:buChar char="§"/>
            </a:pPr>
            <a:r>
              <a:rPr lang="en-US" b="1" dirty="0">
                <a:solidFill>
                  <a:schemeClr val="bg1"/>
                </a:solidFill>
              </a:rPr>
              <a:t>User Interface:</a:t>
            </a:r>
          </a:p>
          <a:p>
            <a:pPr marL="742950" lvl="1" indent="-285750">
              <a:buFont typeface="Courier New" panose="02070309020205020404" pitchFamily="49" charset="0"/>
              <a:buChar char="o"/>
            </a:pPr>
            <a:r>
              <a:rPr lang="en-US" b="1" dirty="0">
                <a:solidFill>
                  <a:schemeClr val="bg1"/>
                </a:solidFill>
              </a:rPr>
              <a:t>Accepts input (story text) from the user.</a:t>
            </a:r>
          </a:p>
          <a:p>
            <a:pPr marL="742950" lvl="1" indent="-285750">
              <a:buFont typeface="Courier New" panose="02070309020205020404" pitchFamily="49" charset="0"/>
              <a:buChar char="o"/>
            </a:pPr>
            <a:r>
              <a:rPr lang="en-US" b="1" dirty="0">
                <a:solidFill>
                  <a:schemeClr val="bg1"/>
                </a:solidFill>
              </a:rPr>
              <a:t>Displays the final narrated video.</a:t>
            </a:r>
          </a:p>
          <a:p>
            <a:pPr marL="285750" indent="-285750">
              <a:buFont typeface="Wingdings" panose="05000000000000000000" pitchFamily="2" charset="2"/>
              <a:buChar char="§"/>
            </a:pPr>
            <a:r>
              <a:rPr lang="en-US" b="1" dirty="0">
                <a:solidFill>
                  <a:schemeClr val="bg1"/>
                </a:solidFill>
              </a:rPr>
              <a:t>Content Processing Module:</a:t>
            </a:r>
          </a:p>
          <a:p>
            <a:pPr marL="742950" lvl="1" indent="-285750">
              <a:buFont typeface="Courier New" panose="02070309020205020404" pitchFamily="49" charset="0"/>
              <a:buChar char="o"/>
            </a:pPr>
            <a:r>
              <a:rPr lang="en-US" b="1" dirty="0">
                <a:solidFill>
                  <a:schemeClr val="bg1"/>
                </a:solidFill>
              </a:rPr>
              <a:t>Text Analysis: Breaks down the input story into segments.</a:t>
            </a:r>
          </a:p>
          <a:p>
            <a:pPr marL="742950" lvl="1" indent="-285750">
              <a:buFont typeface="Courier New" panose="02070309020205020404" pitchFamily="49" charset="0"/>
              <a:buChar char="o"/>
            </a:pPr>
            <a:r>
              <a:rPr lang="en-US" b="1" dirty="0">
                <a:solidFill>
                  <a:schemeClr val="bg1"/>
                </a:solidFill>
              </a:rPr>
              <a:t>AI Image Generation: Uses Stable Diffusion to create images for each segment.</a:t>
            </a:r>
          </a:p>
          <a:p>
            <a:pPr marL="742950" lvl="1" indent="-285750">
              <a:buFont typeface="Courier New" panose="02070309020205020404" pitchFamily="49" charset="0"/>
              <a:buChar char="o"/>
            </a:pPr>
            <a:r>
              <a:rPr lang="en-US" b="1" dirty="0">
                <a:solidFill>
                  <a:schemeClr val="bg1"/>
                </a:solidFill>
              </a:rPr>
              <a:t>Text-to-Speech Conversion: Converts story segments into speech using </a:t>
            </a:r>
            <a:r>
              <a:rPr lang="en-US" b="1" dirty="0" err="1">
                <a:solidFill>
                  <a:schemeClr val="bg1"/>
                </a:solidFill>
              </a:rPr>
              <a:t>gTTS</a:t>
            </a:r>
            <a:r>
              <a:rPr lang="en-US" b="1" dirty="0">
                <a:solidFill>
                  <a:schemeClr val="bg1"/>
                </a:solidFill>
              </a:rPr>
              <a:t>.</a:t>
            </a:r>
          </a:p>
          <a:p>
            <a:pPr marL="285750" indent="-285750">
              <a:buFont typeface="Wingdings" panose="05000000000000000000" pitchFamily="2" charset="2"/>
              <a:buChar char="§"/>
            </a:pPr>
            <a:r>
              <a:rPr lang="en-US" b="1" dirty="0">
                <a:solidFill>
                  <a:schemeClr val="bg1"/>
                </a:solidFill>
              </a:rPr>
              <a:t>Audio-Visual Integration:</a:t>
            </a:r>
          </a:p>
          <a:p>
            <a:pPr marL="742950" lvl="1" indent="-285750">
              <a:buFont typeface="Courier New" panose="02070309020205020404" pitchFamily="49" charset="0"/>
              <a:buChar char="o"/>
            </a:pPr>
            <a:r>
              <a:rPr lang="en-US" b="1" dirty="0">
                <a:solidFill>
                  <a:schemeClr val="bg1"/>
                </a:solidFill>
              </a:rPr>
              <a:t>Audio Synchronization: Combines narration with background music.</a:t>
            </a:r>
          </a:p>
          <a:p>
            <a:pPr marL="742950" lvl="1" indent="-285750">
              <a:buFont typeface="Courier New" panose="02070309020205020404" pitchFamily="49" charset="0"/>
              <a:buChar char="o"/>
            </a:pPr>
            <a:r>
              <a:rPr lang="en-US" b="1" dirty="0">
                <a:solidFill>
                  <a:schemeClr val="bg1"/>
                </a:solidFill>
              </a:rPr>
              <a:t>Video Creation: Merges images, text animations, and synchronized audio.</a:t>
            </a:r>
          </a:p>
          <a:p>
            <a:pPr marL="285750" indent="-285750">
              <a:buFont typeface="Wingdings" panose="05000000000000000000" pitchFamily="2" charset="2"/>
              <a:buChar char="§"/>
            </a:pPr>
            <a:r>
              <a:rPr lang="en-US" b="1" dirty="0">
                <a:solidFill>
                  <a:schemeClr val="bg1"/>
                </a:solidFill>
              </a:rPr>
              <a:t>Output Module:</a:t>
            </a:r>
          </a:p>
          <a:p>
            <a:pPr marL="742950" lvl="1" indent="-285750">
              <a:buFont typeface="Courier New" panose="02070309020205020404" pitchFamily="49" charset="0"/>
              <a:buChar char="o"/>
            </a:pPr>
            <a:r>
              <a:rPr lang="en-US" b="1" dirty="0">
                <a:solidFill>
                  <a:schemeClr val="bg1"/>
                </a:solidFill>
              </a:rPr>
              <a:t>Video Export: Finalizes and exports the video.</a:t>
            </a:r>
          </a:p>
        </p:txBody>
      </p:sp>
    </p:spTree>
    <p:extLst>
      <p:ext uri="{BB962C8B-B14F-4D97-AF65-F5344CB8AC3E}">
        <p14:creationId xmlns:p14="http://schemas.microsoft.com/office/powerpoint/2010/main" val="40480362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7D307B-C19C-5034-F182-DFB15F9B8269}"/>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8D1EB1A2-6351-2ED0-E16D-64309D153D4B}"/>
              </a:ext>
            </a:extLst>
          </p:cNvPr>
          <p:cNvPicPr>
            <a:picLocks noChangeAspect="1"/>
          </p:cNvPicPr>
          <p:nvPr/>
        </p:nvPicPr>
        <p:blipFill>
          <a:blip r:embed="rId2">
            <a:alphaModFix amt="85000"/>
          </a:blip>
          <a:stretch>
            <a:fillRect/>
          </a:stretch>
        </p:blipFill>
        <p:spPr>
          <a:xfrm>
            <a:off x="0" y="0"/>
            <a:ext cx="12192000" cy="6858000"/>
          </a:xfrm>
          <a:prstGeom prst="rect">
            <a:avLst/>
          </a:prstGeom>
        </p:spPr>
      </p:pic>
      <p:sp>
        <p:nvSpPr>
          <p:cNvPr id="3" name="TextBox 2">
            <a:extLst>
              <a:ext uri="{FF2B5EF4-FFF2-40B4-BE49-F238E27FC236}">
                <a16:creationId xmlns:a16="http://schemas.microsoft.com/office/drawing/2014/main" id="{49FDA140-A555-1616-1DAD-06801A9D7484}"/>
              </a:ext>
            </a:extLst>
          </p:cNvPr>
          <p:cNvSpPr txBox="1"/>
          <p:nvPr/>
        </p:nvSpPr>
        <p:spPr>
          <a:xfrm>
            <a:off x="4247535" y="353961"/>
            <a:ext cx="6263149" cy="5909310"/>
          </a:xfrm>
          <a:prstGeom prst="rect">
            <a:avLst/>
          </a:prstGeom>
          <a:noFill/>
        </p:spPr>
        <p:txBody>
          <a:bodyPr wrap="square" rtlCol="0">
            <a:spAutoFit/>
          </a:bodyPr>
          <a:lstStyle/>
          <a:p>
            <a:r>
              <a:rPr lang="en-US" b="1" dirty="0">
                <a:solidFill>
                  <a:srgbClr val="FFFF00"/>
                </a:solidFill>
              </a:rPr>
              <a:t> Algorithm Overview</a:t>
            </a:r>
          </a:p>
          <a:p>
            <a:pPr>
              <a:buFont typeface="Arial" panose="020B0604020202020204" pitchFamily="34" charset="0"/>
              <a:buChar char="•"/>
            </a:pPr>
            <a:r>
              <a:rPr lang="en-US" dirty="0">
                <a:solidFill>
                  <a:schemeClr val="bg1"/>
                </a:solidFill>
              </a:rPr>
              <a:t>Content Analysis</a:t>
            </a:r>
          </a:p>
          <a:p>
            <a:pPr>
              <a:buFont typeface="Arial" panose="020B0604020202020204" pitchFamily="34" charset="0"/>
              <a:buChar char="•"/>
            </a:pPr>
            <a:r>
              <a:rPr lang="en-US" dirty="0">
                <a:solidFill>
                  <a:schemeClr val="bg1"/>
                </a:solidFill>
              </a:rPr>
              <a:t>AI Image Generation</a:t>
            </a:r>
          </a:p>
          <a:p>
            <a:pPr>
              <a:buFont typeface="Arial" panose="020B0604020202020204" pitchFamily="34" charset="0"/>
              <a:buChar char="•"/>
            </a:pPr>
            <a:r>
              <a:rPr lang="en-US" dirty="0">
                <a:solidFill>
                  <a:schemeClr val="bg1"/>
                </a:solidFill>
              </a:rPr>
              <a:t>Text-to-Speech Conversion</a:t>
            </a:r>
          </a:p>
          <a:p>
            <a:pPr>
              <a:buFont typeface="Arial" panose="020B0604020202020204" pitchFamily="34" charset="0"/>
              <a:buChar char="•"/>
            </a:pPr>
            <a:r>
              <a:rPr lang="en-US" dirty="0">
                <a:solidFill>
                  <a:schemeClr val="bg1"/>
                </a:solidFill>
              </a:rPr>
              <a:t>Audio-Visual Integration</a:t>
            </a:r>
          </a:p>
          <a:p>
            <a:pPr>
              <a:buFont typeface="Arial" panose="020B0604020202020204" pitchFamily="34" charset="0"/>
              <a:buChar char="•"/>
            </a:pPr>
            <a:r>
              <a:rPr lang="en-US" dirty="0">
                <a:solidFill>
                  <a:schemeClr val="bg1"/>
                </a:solidFill>
              </a:rPr>
              <a:t>Video Creation</a:t>
            </a:r>
          </a:p>
          <a:p>
            <a:pPr algn="ctr"/>
            <a:r>
              <a:rPr lang="en-US" b="1" dirty="0">
                <a:solidFill>
                  <a:srgbClr val="FFFF00"/>
                </a:solidFill>
              </a:rPr>
              <a:t>                                                             Challenges and Solutions</a:t>
            </a:r>
          </a:p>
          <a:p>
            <a:pPr algn="r">
              <a:buFont typeface="Arial" panose="020B0604020202020204" pitchFamily="34" charset="0"/>
              <a:buChar char="•"/>
            </a:pPr>
            <a:r>
              <a:rPr lang="en-US" dirty="0">
                <a:solidFill>
                  <a:schemeClr val="bg1"/>
                </a:solidFill>
              </a:rPr>
              <a:t>Accurate Content Extraction</a:t>
            </a:r>
          </a:p>
          <a:p>
            <a:pPr algn="r">
              <a:buFont typeface="Arial" panose="020B0604020202020204" pitchFamily="34" charset="0"/>
              <a:buChar char="•"/>
            </a:pPr>
            <a:r>
              <a:rPr lang="en-US" dirty="0">
                <a:solidFill>
                  <a:schemeClr val="bg1"/>
                </a:solidFill>
              </a:rPr>
              <a:t>High-Quality Translation</a:t>
            </a:r>
          </a:p>
          <a:p>
            <a:pPr algn="r">
              <a:buFont typeface="Arial" panose="020B0604020202020204" pitchFamily="34" charset="0"/>
              <a:buChar char="•"/>
            </a:pPr>
            <a:r>
              <a:rPr lang="en-US" dirty="0">
                <a:solidFill>
                  <a:schemeClr val="bg1"/>
                </a:solidFill>
              </a:rPr>
              <a:t>Natural-Sounding Narration</a:t>
            </a:r>
          </a:p>
          <a:p>
            <a:pPr algn="r">
              <a:buFont typeface="Arial" panose="020B0604020202020204" pitchFamily="34" charset="0"/>
              <a:buChar char="•"/>
            </a:pPr>
            <a:r>
              <a:rPr lang="en-US" dirty="0">
                <a:solidFill>
                  <a:schemeClr val="bg1"/>
                </a:solidFill>
              </a:rPr>
              <a:t>Seamless Audio-Visual Integration</a:t>
            </a:r>
          </a:p>
          <a:p>
            <a:pPr algn="r">
              <a:buFont typeface="Arial" panose="020B0604020202020204" pitchFamily="34" charset="0"/>
              <a:buChar char="•"/>
            </a:pPr>
            <a:r>
              <a:rPr lang="en-US" dirty="0">
                <a:solidFill>
                  <a:schemeClr val="bg1"/>
                </a:solidFill>
              </a:rPr>
              <a:t>Technical Constraints</a:t>
            </a:r>
          </a:p>
          <a:p>
            <a:pPr marL="285750" indent="-285750">
              <a:buFont typeface="Wingdings" panose="05000000000000000000" pitchFamily="2" charset="2"/>
              <a:buChar char="q"/>
            </a:pPr>
            <a:r>
              <a:rPr lang="en-US" b="1" dirty="0">
                <a:solidFill>
                  <a:srgbClr val="FFFF00"/>
                </a:solidFill>
              </a:rPr>
              <a:t>Code Highlights</a:t>
            </a:r>
          </a:p>
          <a:p>
            <a:pPr>
              <a:buFont typeface="Arial" panose="020B0604020202020204" pitchFamily="34" charset="0"/>
              <a:buChar char="•"/>
            </a:pPr>
            <a:r>
              <a:rPr lang="en-US" dirty="0">
                <a:solidFill>
                  <a:schemeClr val="bg1"/>
                </a:solidFill>
              </a:rPr>
              <a:t>Content Analysis and Extraction</a:t>
            </a:r>
          </a:p>
          <a:p>
            <a:pPr>
              <a:buFont typeface="Arial" panose="020B0604020202020204" pitchFamily="34" charset="0"/>
              <a:buChar char="•"/>
            </a:pPr>
            <a:r>
              <a:rPr lang="en-US" dirty="0">
                <a:solidFill>
                  <a:schemeClr val="bg1"/>
                </a:solidFill>
              </a:rPr>
              <a:t>Generate AI Images</a:t>
            </a:r>
          </a:p>
          <a:p>
            <a:pPr>
              <a:buFont typeface="Arial" panose="020B0604020202020204" pitchFamily="34" charset="0"/>
              <a:buChar char="•"/>
            </a:pPr>
            <a:r>
              <a:rPr lang="en-US" dirty="0">
                <a:solidFill>
                  <a:schemeClr val="bg1"/>
                </a:solidFill>
              </a:rPr>
              <a:t>Convert Story to Speech</a:t>
            </a:r>
          </a:p>
          <a:p>
            <a:pPr>
              <a:buFont typeface="Arial" panose="020B0604020202020204" pitchFamily="34" charset="0"/>
              <a:buChar char="•"/>
            </a:pPr>
            <a:r>
              <a:rPr lang="en-US" dirty="0">
                <a:solidFill>
                  <a:schemeClr val="bg1"/>
                </a:solidFill>
              </a:rPr>
              <a:t>Combine Audio Files</a:t>
            </a:r>
          </a:p>
          <a:p>
            <a:pPr>
              <a:buFont typeface="Arial" panose="020B0604020202020204" pitchFamily="34" charset="0"/>
              <a:buChar char="•"/>
            </a:pPr>
            <a:r>
              <a:rPr lang="en-US" dirty="0">
                <a:solidFill>
                  <a:schemeClr val="bg1"/>
                </a:solidFill>
              </a:rPr>
              <a:t>Add Background Music</a:t>
            </a:r>
          </a:p>
          <a:p>
            <a:pPr>
              <a:buFont typeface="Arial" panose="020B0604020202020204" pitchFamily="34" charset="0"/>
              <a:buChar char="•"/>
            </a:pPr>
            <a:r>
              <a:rPr lang="en-US" dirty="0">
                <a:solidFill>
                  <a:schemeClr val="bg1"/>
                </a:solidFill>
              </a:rPr>
              <a:t>Create Video Clips with Text Animations</a:t>
            </a:r>
          </a:p>
          <a:p>
            <a:pPr>
              <a:buFont typeface="Arial" panose="020B0604020202020204" pitchFamily="34" charset="0"/>
              <a:buChar char="•"/>
            </a:pPr>
            <a:r>
              <a:rPr lang="en-US" dirty="0">
                <a:solidFill>
                  <a:schemeClr val="bg1"/>
                </a:solidFill>
              </a:rPr>
              <a:t>Merge Everything into Final Video</a:t>
            </a:r>
          </a:p>
          <a:p>
            <a:endParaRPr lang="en-US" dirty="0"/>
          </a:p>
        </p:txBody>
      </p:sp>
    </p:spTree>
    <p:extLst>
      <p:ext uri="{BB962C8B-B14F-4D97-AF65-F5344CB8AC3E}">
        <p14:creationId xmlns:p14="http://schemas.microsoft.com/office/powerpoint/2010/main" val="39940971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2981D7-F558-8778-3B3A-F8550EC9F718}"/>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13B9468D-06A6-2C2D-811B-12477A0B2488}"/>
              </a:ext>
            </a:extLst>
          </p:cNvPr>
          <p:cNvPicPr>
            <a:picLocks noChangeAspect="1"/>
          </p:cNvPicPr>
          <p:nvPr/>
        </p:nvPicPr>
        <p:blipFill>
          <a:blip r:embed="rId2"/>
          <a:stretch>
            <a:fillRect/>
          </a:stretch>
        </p:blipFill>
        <p:spPr>
          <a:xfrm>
            <a:off x="0" y="0"/>
            <a:ext cx="12192000" cy="6858000"/>
          </a:xfrm>
          <a:prstGeom prst="rect">
            <a:avLst/>
          </a:prstGeom>
        </p:spPr>
      </p:pic>
      <p:sp>
        <p:nvSpPr>
          <p:cNvPr id="3" name="TextBox 2">
            <a:extLst>
              <a:ext uri="{FF2B5EF4-FFF2-40B4-BE49-F238E27FC236}">
                <a16:creationId xmlns:a16="http://schemas.microsoft.com/office/drawing/2014/main" id="{17546D02-8487-B758-3C36-964284119A51}"/>
              </a:ext>
            </a:extLst>
          </p:cNvPr>
          <p:cNvSpPr txBox="1"/>
          <p:nvPr/>
        </p:nvSpPr>
        <p:spPr>
          <a:xfrm>
            <a:off x="294967" y="751344"/>
            <a:ext cx="12093678" cy="5355312"/>
          </a:xfrm>
          <a:prstGeom prst="rect">
            <a:avLst/>
          </a:prstGeom>
          <a:noFill/>
        </p:spPr>
        <p:txBody>
          <a:bodyPr wrap="square" rtlCol="0">
            <a:spAutoFit/>
          </a:bodyPr>
          <a:lstStyle/>
          <a:p>
            <a:r>
              <a:rPr lang="en-US" dirty="0">
                <a:solidFill>
                  <a:schemeClr val="bg1"/>
                </a:solidFill>
              </a:rPr>
              <a:t>       </a:t>
            </a:r>
            <a:r>
              <a:rPr lang="en-US" b="1" dirty="0">
                <a:solidFill>
                  <a:schemeClr val="bg1"/>
                </a:solidFill>
              </a:rPr>
              <a:t>Real World Problem Solved</a:t>
            </a:r>
          </a:p>
          <a:p>
            <a:r>
              <a:rPr lang="en-US" dirty="0">
                <a:solidFill>
                  <a:schemeClr val="bg1"/>
                </a:solidFill>
              </a:rPr>
              <a:t>- Language barriers in accessing educational content.</a:t>
            </a:r>
          </a:p>
          <a:p>
            <a:r>
              <a:rPr lang="en-US" dirty="0">
                <a:solidFill>
                  <a:schemeClr val="bg1"/>
                </a:solidFill>
              </a:rPr>
              <a:t>- Difficulty in understanding complex academic material.</a:t>
            </a:r>
          </a:p>
          <a:p>
            <a:r>
              <a:rPr lang="en-US" dirty="0">
                <a:solidFill>
                  <a:schemeClr val="bg1"/>
                </a:solidFill>
              </a:rPr>
              <a:t>- Limited availability of localized educational resources.</a:t>
            </a:r>
          </a:p>
          <a:p>
            <a:endParaRPr lang="en-US" dirty="0">
              <a:solidFill>
                <a:schemeClr val="bg1"/>
              </a:solidFill>
            </a:endParaRPr>
          </a:p>
          <a:p>
            <a:r>
              <a:rPr lang="en-US" dirty="0">
                <a:solidFill>
                  <a:schemeClr val="bg1"/>
                </a:solidFill>
              </a:rPr>
              <a:t>        </a:t>
            </a:r>
            <a:r>
              <a:rPr lang="en-US" b="1" dirty="0">
                <a:solidFill>
                  <a:schemeClr val="bg1"/>
                </a:solidFill>
              </a:rPr>
              <a:t>Practical Application</a:t>
            </a:r>
          </a:p>
          <a:p>
            <a:r>
              <a:rPr lang="en-US" dirty="0">
                <a:solidFill>
                  <a:schemeClr val="bg1"/>
                </a:solidFill>
              </a:rPr>
              <a:t>- Automated conversion of educational materials into narrated video summaries.</a:t>
            </a:r>
          </a:p>
          <a:p>
            <a:r>
              <a:rPr lang="en-US" dirty="0">
                <a:solidFill>
                  <a:schemeClr val="bg1"/>
                </a:solidFill>
              </a:rPr>
              <a:t>- Multi-language support for wider accessibility.</a:t>
            </a:r>
          </a:p>
          <a:p>
            <a:r>
              <a:rPr lang="en-US" dirty="0">
                <a:solidFill>
                  <a:schemeClr val="bg1"/>
                </a:solidFill>
              </a:rPr>
              <a:t>- Enhanced learning experience through visual and audio content.</a:t>
            </a:r>
          </a:p>
          <a:p>
            <a:endParaRPr lang="en-US" dirty="0">
              <a:solidFill>
                <a:schemeClr val="bg1"/>
              </a:solidFill>
            </a:endParaRPr>
          </a:p>
          <a:p>
            <a:r>
              <a:rPr lang="en-US" b="1" dirty="0">
                <a:solidFill>
                  <a:schemeClr val="bg1"/>
                </a:solidFill>
              </a:rPr>
              <a:t>         Feasibility</a:t>
            </a:r>
          </a:p>
          <a:p>
            <a:r>
              <a:rPr lang="en-US" dirty="0">
                <a:solidFill>
                  <a:schemeClr val="bg1"/>
                </a:solidFill>
              </a:rPr>
              <a:t>- Utilizes existing AI technologies like text-to-speech, image generation, and video editing.</a:t>
            </a:r>
          </a:p>
          <a:p>
            <a:r>
              <a:rPr lang="en-US" dirty="0">
                <a:solidFill>
                  <a:schemeClr val="bg1"/>
                </a:solidFill>
              </a:rPr>
              <a:t>- Scalable system for additional languages and content types.</a:t>
            </a:r>
          </a:p>
          <a:p>
            <a:r>
              <a:rPr lang="en-US" dirty="0">
                <a:solidFill>
                  <a:schemeClr val="bg1"/>
                </a:solidFill>
              </a:rPr>
              <a:t>- Requires initial investment in development and infrastructure.</a:t>
            </a:r>
          </a:p>
          <a:p>
            <a:endParaRPr lang="en-US" dirty="0">
              <a:solidFill>
                <a:schemeClr val="bg1"/>
              </a:solidFill>
            </a:endParaRPr>
          </a:p>
          <a:p>
            <a:r>
              <a:rPr lang="en-US" dirty="0">
                <a:solidFill>
                  <a:schemeClr val="bg1"/>
                </a:solidFill>
              </a:rPr>
              <a:t>         </a:t>
            </a:r>
            <a:r>
              <a:rPr lang="en-US" b="1" dirty="0">
                <a:solidFill>
                  <a:schemeClr val="bg1"/>
                </a:solidFill>
              </a:rPr>
              <a:t>User or Market Impact</a:t>
            </a:r>
          </a:p>
          <a:p>
            <a:r>
              <a:rPr lang="en-US" dirty="0">
                <a:solidFill>
                  <a:schemeClr val="bg1"/>
                </a:solidFill>
              </a:rPr>
              <a:t>- Increases accessibility to education for non-native speakers and those with reading difficulties.</a:t>
            </a:r>
          </a:p>
          <a:p>
            <a:r>
              <a:rPr lang="en-US" dirty="0">
                <a:solidFill>
                  <a:schemeClr val="bg1"/>
                </a:solidFill>
              </a:rPr>
              <a:t>- Provides a more engaging and effective learning tool for students and educators.</a:t>
            </a:r>
          </a:p>
          <a:p>
            <a:r>
              <a:rPr lang="en-US" dirty="0">
                <a:solidFill>
                  <a:schemeClr val="bg1"/>
                </a:solidFill>
              </a:rPr>
              <a:t>- Revolutionizes the consumption of educational content, promoting inclusivity.  </a:t>
            </a:r>
            <a:endParaRPr lang="en-IN" dirty="0">
              <a:solidFill>
                <a:schemeClr val="bg1"/>
              </a:solidFill>
            </a:endParaRPr>
          </a:p>
        </p:txBody>
      </p:sp>
      <p:sp>
        <p:nvSpPr>
          <p:cNvPr id="5" name="Arrow: Right 4">
            <a:extLst>
              <a:ext uri="{FF2B5EF4-FFF2-40B4-BE49-F238E27FC236}">
                <a16:creationId xmlns:a16="http://schemas.microsoft.com/office/drawing/2014/main" id="{F1EF9300-6977-A722-B9F2-A707E85382FD}"/>
              </a:ext>
            </a:extLst>
          </p:cNvPr>
          <p:cNvSpPr/>
          <p:nvPr/>
        </p:nvSpPr>
        <p:spPr>
          <a:xfrm>
            <a:off x="196645" y="835741"/>
            <a:ext cx="471949" cy="235974"/>
          </a:xfrm>
          <a:prstGeom prst="rightArrow">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6" name="Picture 5">
            <a:extLst>
              <a:ext uri="{FF2B5EF4-FFF2-40B4-BE49-F238E27FC236}">
                <a16:creationId xmlns:a16="http://schemas.microsoft.com/office/drawing/2014/main" id="{6EF4CA20-48C8-E7A5-5B39-623EDE2D6089}"/>
              </a:ext>
            </a:extLst>
          </p:cNvPr>
          <p:cNvPicPr>
            <a:picLocks noChangeAspect="1"/>
          </p:cNvPicPr>
          <p:nvPr/>
        </p:nvPicPr>
        <p:blipFill>
          <a:blip r:embed="rId3"/>
          <a:stretch>
            <a:fillRect/>
          </a:stretch>
        </p:blipFill>
        <p:spPr>
          <a:xfrm>
            <a:off x="185709" y="2141454"/>
            <a:ext cx="493819" cy="274344"/>
          </a:xfrm>
          <a:prstGeom prst="rect">
            <a:avLst/>
          </a:prstGeom>
        </p:spPr>
      </p:pic>
      <p:pic>
        <p:nvPicPr>
          <p:cNvPr id="7" name="Picture 6">
            <a:extLst>
              <a:ext uri="{FF2B5EF4-FFF2-40B4-BE49-F238E27FC236}">
                <a16:creationId xmlns:a16="http://schemas.microsoft.com/office/drawing/2014/main" id="{989E2935-A3E2-3806-2572-9E48D9AA86A1}"/>
              </a:ext>
            </a:extLst>
          </p:cNvPr>
          <p:cNvPicPr>
            <a:picLocks noChangeAspect="1"/>
          </p:cNvPicPr>
          <p:nvPr/>
        </p:nvPicPr>
        <p:blipFill>
          <a:blip r:embed="rId3"/>
          <a:stretch>
            <a:fillRect/>
          </a:stretch>
        </p:blipFill>
        <p:spPr>
          <a:xfrm>
            <a:off x="196645" y="3548770"/>
            <a:ext cx="493819" cy="274344"/>
          </a:xfrm>
          <a:prstGeom prst="rect">
            <a:avLst/>
          </a:prstGeom>
        </p:spPr>
      </p:pic>
      <p:pic>
        <p:nvPicPr>
          <p:cNvPr id="8" name="Picture 7">
            <a:extLst>
              <a:ext uri="{FF2B5EF4-FFF2-40B4-BE49-F238E27FC236}">
                <a16:creationId xmlns:a16="http://schemas.microsoft.com/office/drawing/2014/main" id="{7F639483-66B9-E73C-A06C-BB1BE968172C}"/>
              </a:ext>
            </a:extLst>
          </p:cNvPr>
          <p:cNvPicPr>
            <a:picLocks noChangeAspect="1"/>
          </p:cNvPicPr>
          <p:nvPr/>
        </p:nvPicPr>
        <p:blipFill>
          <a:blip r:embed="rId3"/>
          <a:stretch>
            <a:fillRect/>
          </a:stretch>
        </p:blipFill>
        <p:spPr>
          <a:xfrm>
            <a:off x="216309" y="4886031"/>
            <a:ext cx="493819" cy="274344"/>
          </a:xfrm>
          <a:prstGeom prst="rect">
            <a:avLst/>
          </a:prstGeom>
        </p:spPr>
      </p:pic>
    </p:spTree>
    <p:extLst>
      <p:ext uri="{BB962C8B-B14F-4D97-AF65-F5344CB8AC3E}">
        <p14:creationId xmlns:p14="http://schemas.microsoft.com/office/powerpoint/2010/main" val="10564119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B9C9E7-88DB-50B6-3747-6CBC4420E6BC}"/>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D5456F22-577B-7DF4-54C7-A383CF8FB0E1}"/>
              </a:ext>
            </a:extLst>
          </p:cNvPr>
          <p:cNvPicPr>
            <a:picLocks noChangeAspect="1"/>
          </p:cNvPicPr>
          <p:nvPr/>
        </p:nvPicPr>
        <p:blipFill>
          <a:blip r:embed="rId4">
            <a:alphaModFix amt="85000"/>
          </a:blip>
          <a:srcRect b="3226"/>
          <a:stretch/>
        </p:blipFill>
        <p:spPr>
          <a:xfrm>
            <a:off x="0" y="0"/>
            <a:ext cx="12192000" cy="6858000"/>
          </a:xfrm>
          <a:prstGeom prst="rect">
            <a:avLst/>
          </a:prstGeom>
        </p:spPr>
      </p:pic>
      <p:sp>
        <p:nvSpPr>
          <p:cNvPr id="7" name="Scroll: Horizontal 6">
            <a:extLst>
              <a:ext uri="{FF2B5EF4-FFF2-40B4-BE49-F238E27FC236}">
                <a16:creationId xmlns:a16="http://schemas.microsoft.com/office/drawing/2014/main" id="{B765C62C-875F-2E24-64F3-BAAAC412EA98}"/>
              </a:ext>
            </a:extLst>
          </p:cNvPr>
          <p:cNvSpPr/>
          <p:nvPr/>
        </p:nvSpPr>
        <p:spPr>
          <a:xfrm>
            <a:off x="3077497" y="106146"/>
            <a:ext cx="5584722" cy="1661652"/>
          </a:xfrm>
          <a:prstGeom prst="horizontalScroll">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n-IN"/>
          </a:p>
        </p:txBody>
      </p:sp>
      <p:sp>
        <p:nvSpPr>
          <p:cNvPr id="6" name="Scroll: Horizontal 5">
            <a:extLst>
              <a:ext uri="{FF2B5EF4-FFF2-40B4-BE49-F238E27FC236}">
                <a16:creationId xmlns:a16="http://schemas.microsoft.com/office/drawing/2014/main" id="{D9F36CCA-9FAF-D6B3-1BDA-2D0E854ABA8E}"/>
              </a:ext>
            </a:extLst>
          </p:cNvPr>
          <p:cNvSpPr/>
          <p:nvPr/>
        </p:nvSpPr>
        <p:spPr>
          <a:xfrm>
            <a:off x="3185652" y="245805"/>
            <a:ext cx="5230761" cy="1533833"/>
          </a:xfrm>
          <a:prstGeom prst="horizontalScroll">
            <a:avLst/>
          </a:prstGeom>
          <a:no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EA2DBBF1-5AFE-DDF5-6E14-E3B380048576}"/>
              </a:ext>
            </a:extLst>
          </p:cNvPr>
          <p:cNvSpPr txBox="1"/>
          <p:nvPr/>
        </p:nvSpPr>
        <p:spPr>
          <a:xfrm>
            <a:off x="3401962" y="403122"/>
            <a:ext cx="6096000" cy="923330"/>
          </a:xfrm>
          <a:prstGeom prst="rect">
            <a:avLst/>
          </a:prstGeom>
          <a:noFill/>
        </p:spPr>
        <p:txBody>
          <a:bodyPr wrap="square" rtlCol="0">
            <a:spAutoFit/>
          </a:bodyPr>
          <a:lstStyle/>
          <a:p>
            <a:r>
              <a:rPr lang="en-IN" sz="5400" b="1" dirty="0">
                <a:solidFill>
                  <a:srgbClr val="FF33CC"/>
                </a:solidFill>
                <a:latin typeface="Aller" panose="02000803040000020004" pitchFamily="2" charset="0"/>
                <a:cs typeface="Aharoni" panose="02010803020104030203" pitchFamily="2" charset="-79"/>
              </a:rPr>
              <a:t>PROJECT DEMO</a:t>
            </a:r>
          </a:p>
        </p:txBody>
      </p:sp>
      <p:pic>
        <p:nvPicPr>
          <p:cNvPr id="13" name="Video 12">
            <a:hlinkClick r:id="" action="ppaction://media"/>
            <a:extLst>
              <a:ext uri="{FF2B5EF4-FFF2-40B4-BE49-F238E27FC236}">
                <a16:creationId xmlns:a16="http://schemas.microsoft.com/office/drawing/2014/main" id="{D47AB9B2-9935-DD62-B14A-6669AAB63E72}"/>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653833" y="1795192"/>
            <a:ext cx="8884334" cy="4659686"/>
          </a:xfrm>
          <a:prstGeom prst="rect">
            <a:avLst/>
          </a:prstGeom>
        </p:spPr>
      </p:pic>
    </p:spTree>
    <p:extLst>
      <p:ext uri="{BB962C8B-B14F-4D97-AF65-F5344CB8AC3E}">
        <p14:creationId xmlns:p14="http://schemas.microsoft.com/office/powerpoint/2010/main" val="2376980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36309"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hold" display="0">
                  <p:stCondLst>
                    <p:cond delay="indefinite"/>
                  </p:stCondLst>
                </p:cTn>
                <p:tgtEl>
                  <p:spTgt spid="13"/>
                </p:tgtEl>
              </p:cMediaNode>
            </p:video>
            <p:seq concurrent="1" nextAc="seek">
              <p:cTn id="8" restart="whenNotActive" fill="hold" evtFilter="cancelBubble" nodeType="interactiveSeq">
                <p:stCondLst>
                  <p:cond evt="onClick" delay="0">
                    <p:tgtEl>
                      <p:spTgt spid="1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3"/>
                                        </p:tgtEl>
                                      </p:cBhvr>
                                    </p:cmd>
                                  </p:childTnLst>
                                </p:cTn>
                              </p:par>
                            </p:childTnLst>
                          </p:cTn>
                        </p:par>
                      </p:childTnLst>
                    </p:cTn>
                  </p:par>
                </p:childTnLst>
              </p:cTn>
              <p:nextCondLst>
                <p:cond evt="onClick" delay="0">
                  <p:tgtEl>
                    <p:spTgt spid="13"/>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B0AB8C-2924-E7E9-13D7-933D8FF4C334}"/>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12D5D150-9766-4E1E-E4E1-C615FAD18EC8}"/>
              </a:ext>
            </a:extLst>
          </p:cNvPr>
          <p:cNvPicPr>
            <a:picLocks noChangeAspect="1"/>
          </p:cNvPicPr>
          <p:nvPr/>
        </p:nvPicPr>
        <p:blipFill>
          <a:blip r:embed="rId2"/>
          <a:stretch>
            <a:fillRect/>
          </a:stretch>
        </p:blipFill>
        <p:spPr>
          <a:xfrm>
            <a:off x="0" y="0"/>
            <a:ext cx="12192000" cy="6858000"/>
          </a:xfrm>
          <a:prstGeom prst="rect">
            <a:avLst/>
          </a:prstGeom>
        </p:spPr>
      </p:pic>
      <p:sp>
        <p:nvSpPr>
          <p:cNvPr id="3" name="TextBox 2">
            <a:extLst>
              <a:ext uri="{FF2B5EF4-FFF2-40B4-BE49-F238E27FC236}">
                <a16:creationId xmlns:a16="http://schemas.microsoft.com/office/drawing/2014/main" id="{C22DA403-7BCD-9424-FCAC-5ACCAB613FE1}"/>
              </a:ext>
            </a:extLst>
          </p:cNvPr>
          <p:cNvSpPr txBox="1"/>
          <p:nvPr/>
        </p:nvSpPr>
        <p:spPr>
          <a:xfrm>
            <a:off x="3431458" y="422787"/>
            <a:ext cx="7796981" cy="5594555"/>
          </a:xfrm>
          <a:prstGeom prst="rect">
            <a:avLst/>
          </a:prstGeom>
          <a:noFill/>
        </p:spPr>
        <p:txBody>
          <a:bodyPr wrap="square" rtlCol="0">
            <a:spAutoFit/>
          </a:bodyPr>
          <a:lstStyle/>
          <a:p>
            <a:r>
              <a:rPr lang="en-US" b="1" dirty="0">
                <a:solidFill>
                  <a:srgbClr val="FF0000"/>
                </a:solidFill>
              </a:rPr>
              <a:t>1. Limitations</a:t>
            </a:r>
          </a:p>
          <a:p>
            <a:r>
              <a:rPr lang="en-US" b="1" dirty="0"/>
              <a:t>- </a:t>
            </a:r>
            <a:r>
              <a:rPr lang="en-US" b="1" dirty="0">
                <a:solidFill>
                  <a:srgbClr val="002060"/>
                </a:solidFill>
              </a:rPr>
              <a:t>Limited initial language support.</a:t>
            </a:r>
          </a:p>
          <a:p>
            <a:r>
              <a:rPr lang="en-US" b="1" dirty="0">
                <a:solidFill>
                  <a:srgbClr val="002060"/>
                </a:solidFill>
              </a:rPr>
              <a:t>- Dependency on the quality of AI-generated images and speech synthesis.</a:t>
            </a:r>
          </a:p>
          <a:p>
            <a:r>
              <a:rPr lang="en-US" b="1" dirty="0">
                <a:solidFill>
                  <a:srgbClr val="002060"/>
                </a:solidFill>
              </a:rPr>
              <a:t>- Technical constraints related to processing power and storage.</a:t>
            </a:r>
          </a:p>
          <a:p>
            <a:endParaRPr lang="en-US" b="1" dirty="0"/>
          </a:p>
          <a:p>
            <a:r>
              <a:rPr lang="en-US" b="1" dirty="0">
                <a:solidFill>
                  <a:srgbClr val="FF0000"/>
                </a:solidFill>
              </a:rPr>
              <a:t>2. Improvements</a:t>
            </a:r>
          </a:p>
          <a:p>
            <a:r>
              <a:rPr lang="en-US" b="1" dirty="0">
                <a:solidFill>
                  <a:srgbClr val="002060"/>
                </a:solidFill>
              </a:rPr>
              <a:t>- Expand language support to include more regional languages.</a:t>
            </a:r>
          </a:p>
          <a:p>
            <a:r>
              <a:rPr lang="en-US" b="1" dirty="0">
                <a:solidFill>
                  <a:srgbClr val="002060"/>
                </a:solidFill>
              </a:rPr>
              <a:t>- Enhance AI algorithms for better image generation and natural-sounding speech.</a:t>
            </a:r>
          </a:p>
          <a:p>
            <a:r>
              <a:rPr lang="en-US" b="1" dirty="0">
                <a:solidFill>
                  <a:srgbClr val="002060"/>
                </a:solidFill>
              </a:rPr>
              <a:t>- Incorporate advanced NLP techniques for more accurate content extraction.</a:t>
            </a:r>
          </a:p>
          <a:p>
            <a:r>
              <a:rPr lang="en-US" b="1" dirty="0">
                <a:solidFill>
                  <a:srgbClr val="002060"/>
                </a:solidFill>
              </a:rPr>
              <a:t>- Implement user feedback loops for continuous enhancement</a:t>
            </a:r>
            <a:r>
              <a:rPr lang="en-US" b="1" dirty="0"/>
              <a:t>.</a:t>
            </a:r>
          </a:p>
          <a:p>
            <a:endParaRPr lang="en-US" b="1" dirty="0"/>
          </a:p>
          <a:p>
            <a:r>
              <a:rPr lang="en-US" b="1" dirty="0">
                <a:solidFill>
                  <a:srgbClr val="FF0000"/>
                </a:solidFill>
              </a:rPr>
              <a:t>3. Long Term Vision</a:t>
            </a:r>
          </a:p>
          <a:p>
            <a:r>
              <a:rPr lang="en-US" b="1" dirty="0">
                <a:solidFill>
                  <a:srgbClr val="002060"/>
                </a:solidFill>
              </a:rPr>
              <a:t>- Develop a fully scalable platform that supports a wide range of educational content and languages.</a:t>
            </a:r>
          </a:p>
          <a:p>
            <a:r>
              <a:rPr lang="en-US" b="1" dirty="0">
                <a:solidFill>
                  <a:srgbClr val="002060"/>
                </a:solidFill>
              </a:rPr>
              <a:t>- Integrate interactive elements to create immersive learning experiences.</a:t>
            </a:r>
          </a:p>
          <a:p>
            <a:r>
              <a:rPr lang="en-US" b="1" dirty="0">
                <a:solidFill>
                  <a:srgbClr val="002060"/>
                </a:solidFill>
              </a:rPr>
              <a:t>- Leverage emerging technologies to stay at the forefront of AI-driven educational tools.</a:t>
            </a:r>
          </a:p>
          <a:p>
            <a:r>
              <a:rPr lang="en-US" b="1" dirty="0">
                <a:solidFill>
                  <a:srgbClr val="002060"/>
                </a:solidFill>
              </a:rPr>
              <a:t>- Foster partnerships with educational institutions to democratize access to high-quality education globally.</a:t>
            </a:r>
            <a:endParaRPr lang="en-IN" b="1" dirty="0">
              <a:solidFill>
                <a:srgbClr val="002060"/>
              </a:solidFill>
            </a:endParaRPr>
          </a:p>
        </p:txBody>
      </p:sp>
    </p:spTree>
    <p:extLst>
      <p:ext uri="{BB962C8B-B14F-4D97-AF65-F5344CB8AC3E}">
        <p14:creationId xmlns:p14="http://schemas.microsoft.com/office/powerpoint/2010/main" val="8900378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8117BF1-25EB-34B7-01D9-523F4F44A19A}"/>
              </a:ext>
            </a:extLst>
          </p:cNvPr>
          <p:cNvPicPr>
            <a:picLocks noChangeAspect="1"/>
          </p:cNvPicPr>
          <p:nvPr/>
        </p:nvPicPr>
        <p:blipFill>
          <a:blip r:embed="rId2"/>
          <a:stretch>
            <a:fillRect/>
          </a:stretch>
        </p:blipFill>
        <p:spPr>
          <a:xfrm>
            <a:off x="1681008" y="1093147"/>
            <a:ext cx="8302363" cy="4671706"/>
          </a:xfrm>
          <a:prstGeom prst="rect">
            <a:avLst/>
          </a:prstGeom>
        </p:spPr>
      </p:pic>
    </p:spTree>
    <p:extLst>
      <p:ext uri="{BB962C8B-B14F-4D97-AF65-F5344CB8AC3E}">
        <p14:creationId xmlns:p14="http://schemas.microsoft.com/office/powerpoint/2010/main" val="363648588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289</TotalTime>
  <Words>780</Words>
  <Application>Microsoft Office PowerPoint</Application>
  <PresentationFormat>Widescreen</PresentationFormat>
  <Paragraphs>108</Paragraphs>
  <Slides>9</Slides>
  <Notes>0</Notes>
  <HiddenSlides>0</HiddenSlides>
  <MMClips>1</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9</vt:i4>
      </vt:variant>
    </vt:vector>
  </HeadingPairs>
  <TitlesOfParts>
    <vt:vector size="21" baseType="lpstr">
      <vt:lpstr>Aharoni</vt:lpstr>
      <vt:lpstr>Aller</vt:lpstr>
      <vt:lpstr>Arial</vt:lpstr>
      <vt:lpstr>Artifakt Element Book</vt:lpstr>
      <vt:lpstr>Calibri</vt:lpstr>
      <vt:lpstr>Calibri Light</vt:lpstr>
      <vt:lpstr>Courier New</vt:lpstr>
      <vt:lpstr>High Tower Text</vt:lpstr>
      <vt:lpstr>Kohinoor Telugu</vt:lpstr>
      <vt:lpstr>Lucida Calligraphy</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george raju</dc:creator>
  <cp:lastModifiedBy>george raju</cp:lastModifiedBy>
  <cp:revision>2</cp:revision>
  <dcterms:created xsi:type="dcterms:W3CDTF">2025-02-22T04:51:19Z</dcterms:created>
  <dcterms:modified xsi:type="dcterms:W3CDTF">2025-02-22T09:41:09Z</dcterms:modified>
</cp:coreProperties>
</file>